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53"/>
  </p:notesMasterIdLst>
  <p:handoutMasterIdLst>
    <p:handoutMasterId r:id="rId54"/>
  </p:handoutMasterIdLst>
  <p:sldIdLst>
    <p:sldId id="389" r:id="rId2"/>
    <p:sldId id="334" r:id="rId3"/>
    <p:sldId id="342" r:id="rId4"/>
    <p:sldId id="345" r:id="rId5"/>
    <p:sldId id="348" r:id="rId6"/>
    <p:sldId id="418" r:id="rId7"/>
    <p:sldId id="346" r:id="rId8"/>
    <p:sldId id="381" r:id="rId9"/>
    <p:sldId id="382" r:id="rId10"/>
    <p:sldId id="347" r:id="rId11"/>
    <p:sldId id="344" r:id="rId12"/>
    <p:sldId id="353" r:id="rId13"/>
    <p:sldId id="354" r:id="rId14"/>
    <p:sldId id="359" r:id="rId15"/>
    <p:sldId id="431" r:id="rId16"/>
    <p:sldId id="361" r:id="rId17"/>
    <p:sldId id="429" r:id="rId18"/>
    <p:sldId id="430" r:id="rId19"/>
    <p:sldId id="362" r:id="rId20"/>
    <p:sldId id="369" r:id="rId21"/>
    <p:sldId id="370" r:id="rId22"/>
    <p:sldId id="371" r:id="rId23"/>
    <p:sldId id="373" r:id="rId24"/>
    <p:sldId id="372" r:id="rId25"/>
    <p:sldId id="374" r:id="rId26"/>
    <p:sldId id="452" r:id="rId27"/>
    <p:sldId id="355" r:id="rId28"/>
    <p:sldId id="384" r:id="rId29"/>
    <p:sldId id="386" r:id="rId30"/>
    <p:sldId id="388" r:id="rId31"/>
    <p:sldId id="419" r:id="rId32"/>
    <p:sldId id="432" r:id="rId33"/>
    <p:sldId id="433" r:id="rId34"/>
    <p:sldId id="434" r:id="rId35"/>
    <p:sldId id="435" r:id="rId36"/>
    <p:sldId id="436" r:id="rId37"/>
    <p:sldId id="437" r:id="rId38"/>
    <p:sldId id="438" r:id="rId39"/>
    <p:sldId id="439" r:id="rId40"/>
    <p:sldId id="440" r:id="rId41"/>
    <p:sldId id="441" r:id="rId42"/>
    <p:sldId id="442" r:id="rId43"/>
    <p:sldId id="443" r:id="rId44"/>
    <p:sldId id="444" r:id="rId45"/>
    <p:sldId id="445" r:id="rId46"/>
    <p:sldId id="446" r:id="rId47"/>
    <p:sldId id="447" r:id="rId48"/>
    <p:sldId id="448" r:id="rId49"/>
    <p:sldId id="449" r:id="rId50"/>
    <p:sldId id="450" r:id="rId51"/>
    <p:sldId id="451" r:id="rId52"/>
  </p:sldIdLst>
  <p:sldSz cx="9144000" cy="5143500" type="screen16x9"/>
  <p:notesSz cx="6934200" cy="9220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044">
          <p15:clr>
            <a:srgbClr val="A4A3A4"/>
          </p15:clr>
        </p15:guide>
        <p15:guide id="2" pos="417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110">
          <p15:clr>
            <a:srgbClr val="A4A3A4"/>
          </p15:clr>
        </p15:guide>
        <p15:guide id="2" pos="4180">
          <p15:clr>
            <a:srgbClr val="A4A3A4"/>
          </p15:clr>
        </p15:guide>
        <p15:guide id="3" pos="18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B70"/>
    <a:srgbClr val="1E2B61"/>
    <a:srgbClr val="73C167"/>
    <a:srgbClr val="9BA3AF"/>
    <a:srgbClr val="EEA320"/>
    <a:srgbClr val="008881"/>
    <a:srgbClr val="33928A"/>
    <a:srgbClr val="00786E"/>
    <a:srgbClr val="7F6BE8"/>
    <a:srgbClr val="3C89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48" autoAdjust="0"/>
    <p:restoredTop sz="89880" autoAdjust="0"/>
  </p:normalViewPr>
  <p:slideViewPr>
    <p:cSldViewPr snapToGrid="0" showGuides="1">
      <p:cViewPr varScale="1">
        <p:scale>
          <a:sx n="174" d="100"/>
          <a:sy n="174" d="100"/>
        </p:scale>
        <p:origin x="-304" y="-104"/>
      </p:cViewPr>
      <p:guideLst>
        <p:guide orient="horz" pos="1044"/>
        <p:guide pos="41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288"/>
    </p:cViewPr>
  </p:sorterViewPr>
  <p:notesViewPr>
    <p:cSldViewPr showGuides="1">
      <p:cViewPr varScale="1">
        <p:scale>
          <a:sx n="76" d="100"/>
          <a:sy n="76" d="100"/>
        </p:scale>
        <p:origin x="-2094" y="-102"/>
      </p:cViewPr>
      <p:guideLst>
        <p:guide orient="horz" pos="110"/>
        <p:guide pos="4180"/>
        <p:guide pos="18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13853" y="895350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4F65B6-1DED-4BB3-85B7-01A8FEA87DE0}" type="slidenum">
              <a:rPr lang="en-US" sz="800" smtClean="0">
                <a:latin typeface="Verdana" pitchFamily="34" charset="0"/>
                <a:cs typeface="Arial" pitchFamily="34" charset="0"/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>
              <a:latin typeface="Verdana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450" y="174625"/>
            <a:ext cx="6337300" cy="369332"/>
          </a:xfrm>
          <a:prstGeom prst="rect">
            <a:avLst/>
          </a:prstGeom>
          <a:noFill/>
        </p:spPr>
        <p:txBody>
          <a:bodyPr wrap="square" lIns="0" tIns="0" rIns="182880" bIns="0" rtlCol="0">
            <a:spAutoFit/>
          </a:bodyPr>
          <a:lstStyle/>
          <a:p>
            <a:pPr algn="ctr"/>
            <a:r>
              <a:rPr lang="en-US" sz="1400" b="0" dirty="0" smtClean="0">
                <a:latin typeface="Verdana" pitchFamily="34" charset="0"/>
                <a:cs typeface="Arial" pitchFamily="34" charset="0"/>
              </a:rPr>
              <a:t>TITLE</a:t>
            </a:r>
          </a:p>
          <a:p>
            <a:pPr algn="ctr"/>
            <a:r>
              <a:rPr lang="en-US" sz="1000" i="0" dirty="0" smtClean="0">
                <a:latin typeface="Verdana" pitchFamily="34" charset="0"/>
                <a:cs typeface="Arial" pitchFamily="34" charset="0"/>
              </a:rPr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3064621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692150"/>
            <a:ext cx="3733800" cy="21002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98450" y="2997200"/>
            <a:ext cx="6337300" cy="584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13853" y="895350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4F65B6-1DED-4BB3-85B7-01A8FEA87DE0}" type="slidenum">
              <a:rPr lang="en-US" sz="800" smtClean="0">
                <a:latin typeface="Verdana" pitchFamily="34" charset="0"/>
                <a:cs typeface="Arial" pitchFamily="34" charset="0"/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>
              <a:latin typeface="Verdana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450" y="174625"/>
            <a:ext cx="63373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0" dirty="0" smtClean="0">
                <a:latin typeface="Verdana" pitchFamily="34" charset="0"/>
                <a:cs typeface="Arial" pitchFamily="34" charset="0"/>
              </a:rPr>
              <a:t>TITLE</a:t>
            </a:r>
          </a:p>
          <a:p>
            <a:pPr algn="ctr"/>
            <a:r>
              <a:rPr lang="en-US" sz="1000" i="0" dirty="0" smtClean="0">
                <a:latin typeface="Verdana" pitchFamily="34" charset="0"/>
                <a:cs typeface="Arial" pitchFamily="34" charset="0"/>
              </a:rPr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49502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200"/>
      </a:spcBef>
      <a:buFont typeface="Arial" pitchFamily="34" charset="0"/>
      <a:buNone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1pPr>
    <a:lvl2pPr marL="400050" indent="-174625" algn="l" defTabSz="914400" rtl="0" eaLnBrk="1" latinLnBrk="0" hangingPunct="1">
      <a:spcBef>
        <a:spcPts val="600"/>
      </a:spcBef>
      <a:buFont typeface="Wingdings" pitchFamily="2" charset="2"/>
      <a:buChar char="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2pPr>
    <a:lvl3pPr marL="576263" indent="-176213" algn="l" defTabSz="914400" rtl="0" eaLnBrk="1" latinLnBrk="0" hangingPunct="1">
      <a:spcBef>
        <a:spcPts val="600"/>
      </a:spcBef>
      <a:buFont typeface="Verdana" pitchFamily="34" charset="0"/>
      <a:buChar char="–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3pPr>
    <a:lvl4pPr marL="801688" indent="-174625" algn="l" defTabSz="914400" rtl="0" eaLnBrk="1" latinLnBrk="0" hangingPunct="1">
      <a:spcBef>
        <a:spcPts val="600"/>
      </a:spcBef>
      <a:buFont typeface="Verdana" pitchFamily="34" charset="0"/>
      <a:buChar char="▪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4pPr>
    <a:lvl5pPr marL="1027113" indent="-225425" algn="l" defTabSz="914400" rtl="0" eaLnBrk="1" latinLnBrk="0" hangingPunct="1">
      <a:spcBef>
        <a:spcPts val="600"/>
      </a:spcBef>
      <a:buFont typeface="Verdana" pitchFamily="34" charset="0"/>
      <a:buChar char="—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692150"/>
            <a:ext cx="373380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1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234" y="691515"/>
            <a:ext cx="6163733" cy="34575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Download the distribution….</a:t>
            </a:r>
          </a:p>
          <a:p>
            <a:r>
              <a:rPr lang="en-US" dirty="0" smtClean="0"/>
              <a:t>Basic demo</a:t>
            </a:r>
            <a:r>
              <a:rPr lang="en-US" baseline="0" dirty="0" smtClean="0"/>
              <a:t> with lay of the land</a:t>
            </a:r>
          </a:p>
          <a:p>
            <a:endParaRPr lang="en-US" baseline="0" dirty="0" smtClean="0"/>
          </a:p>
          <a:p>
            <a:r>
              <a:rPr lang="en-US" dirty="0" smtClean="0"/>
              <a:t>time | log</a:t>
            </a:r>
          </a:p>
          <a:p>
            <a:r>
              <a:rPr lang="en-US" dirty="0" smtClean="0"/>
              <a:t>http </a:t>
            </a:r>
            <a:r>
              <a:rPr lang="en-US" baseline="0" dirty="0" smtClean="0"/>
              <a:t> |  file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List streams</a:t>
            </a:r>
          </a:p>
          <a:p>
            <a:r>
              <a:rPr lang="en-US" dirty="0" smtClean="0"/>
              <a:t>Tap to a counter, show</a:t>
            </a:r>
            <a:r>
              <a:rPr lang="en-US" baseline="0" dirty="0" smtClean="0"/>
              <a:t> increasing the counter.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http | file</a:t>
            </a:r>
          </a:p>
          <a:p>
            <a:pPr lvl="1"/>
            <a:r>
              <a:rPr lang="en-US" dirty="0" smtClean="0"/>
              <a:t>List streams</a:t>
            </a:r>
          </a:p>
          <a:p>
            <a:pPr lvl="1"/>
            <a:r>
              <a:rPr lang="en-US" dirty="0" smtClean="0"/>
              <a:t>Twitter | </a:t>
            </a:r>
            <a:r>
              <a:rPr lang="en-US" dirty="0" err="1" smtClean="0"/>
              <a:t>hdfs</a:t>
            </a:r>
            <a:endParaRPr lang="en-US" dirty="0" smtClean="0"/>
          </a:p>
          <a:p>
            <a:pPr lvl="1"/>
            <a:r>
              <a:rPr lang="en-US" dirty="0" smtClean="0"/>
              <a:t>Add tap with a counter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fld id="{1A478E4F-098B-418C-8C08-274E3E85D35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pitchFamily="34" charset="0"/>
              </a:rPr>
              <a:t>Use Cases 3 and 4 are where </a:t>
            </a:r>
            <a:r>
              <a:rPr lang="en-US" dirty="0" err="1" smtClean="0">
                <a:latin typeface="Arial" pitchFamily="34" charset="0"/>
              </a:rPr>
              <a:t>GemFire</a:t>
            </a:r>
            <a:r>
              <a:rPr lang="en-US" dirty="0" smtClean="0">
                <a:latin typeface="Arial" pitchFamily="34" charset="0"/>
              </a:rPr>
              <a:t> excels, and is where we start to get well beyond simple caching technologies.  There are really only a couple of products that address this in an enterprise manner: </a:t>
            </a:r>
            <a:r>
              <a:rPr lang="en-US" dirty="0" err="1" smtClean="0">
                <a:latin typeface="Arial" pitchFamily="34" charset="0"/>
              </a:rPr>
              <a:t>GemFire</a:t>
            </a:r>
            <a:r>
              <a:rPr lang="en-US" dirty="0" smtClean="0">
                <a:latin typeface="Arial" pitchFamily="34" charset="0"/>
              </a:rPr>
              <a:t> and Oracle Coherence.</a:t>
            </a:r>
          </a:p>
          <a:p>
            <a:r>
              <a:rPr lang="en-US" dirty="0" smtClean="0">
                <a:latin typeface="Arial" pitchFamily="34" charset="0"/>
              </a:rPr>
              <a:t> </a:t>
            </a:r>
          </a:p>
          <a:p>
            <a:r>
              <a:rPr lang="en-US" dirty="0" smtClean="0">
                <a:latin typeface="Arial" pitchFamily="34" charset="0"/>
              </a:rPr>
              <a:t>Use Case 3:</a:t>
            </a:r>
          </a:p>
          <a:p>
            <a:pPr lvl="0"/>
            <a:r>
              <a:rPr lang="en-US" dirty="0" smtClean="0">
                <a:latin typeface="Arial" pitchFamily="34" charset="0"/>
              </a:rPr>
              <a:t>Customer is creating a true data grid: lots of clients, connecting to many nodes, some of which may cross WAN’s</a:t>
            </a:r>
          </a:p>
          <a:p>
            <a:pPr lvl="0"/>
            <a:r>
              <a:rPr lang="en-US" dirty="0" smtClean="0">
                <a:latin typeface="Arial" pitchFamily="34" charset="0"/>
              </a:rPr>
              <a:t>The data is kept in sync across all nodes at all times and so is highly available.  Data can be persisted using lazy writes in order to achieve database-like reliability</a:t>
            </a:r>
          </a:p>
          <a:p>
            <a:pPr lvl="0"/>
            <a:r>
              <a:rPr lang="en-US" dirty="0" smtClean="0">
                <a:latin typeface="Arial" pitchFamily="34" charset="0"/>
              </a:rPr>
              <a:t>The data grid can be used to publish and subscribe messages across topologies – and so for many use cases acts as the message broker as well as the data store – eliminating the need for a messaging layer altogether</a:t>
            </a:r>
          </a:p>
          <a:p>
            <a:pPr lvl="0"/>
            <a:r>
              <a:rPr lang="en-US" dirty="0" smtClean="0">
                <a:latin typeface="Arial" pitchFamily="34" charset="0"/>
              </a:rPr>
              <a:t>There are typically many clients: one of the scenarios we often see is where the clients are desktops, executing macros and pulling real time data from the data grid.  This is in fact a significant mostly what the financial services customers are doing on Wall Street: pretty much every bank is using </a:t>
            </a:r>
            <a:r>
              <a:rPr lang="en-US" dirty="0" err="1" smtClean="0">
                <a:latin typeface="Arial" pitchFamily="34" charset="0"/>
              </a:rPr>
              <a:t>GemFire</a:t>
            </a:r>
            <a:r>
              <a:rPr lang="en-US" dirty="0" smtClean="0">
                <a:latin typeface="Arial" pitchFamily="34" charset="0"/>
              </a:rPr>
              <a:t> today (primarily for their trading apps)</a:t>
            </a:r>
          </a:p>
          <a:p>
            <a:pPr lvl="0"/>
            <a:r>
              <a:rPr lang="en-US" dirty="0" smtClean="0">
                <a:latin typeface="Arial" pitchFamily="34" charset="0"/>
              </a:rPr>
              <a:t>The clients are pulling data from the grid and executing some kind of logic on the data – similar to a typical messaging use case with a message broker, except much faster because the data is always local to the app that needs it.  In this way you get huge improvements in throughput</a:t>
            </a:r>
          </a:p>
          <a:p>
            <a:r>
              <a:rPr lang="en-US" dirty="0" smtClean="0">
                <a:latin typeface="Arial" pitchFamily="34" charset="0"/>
              </a:rPr>
              <a:t> </a:t>
            </a:r>
          </a:p>
          <a:p>
            <a:r>
              <a:rPr lang="en-US" dirty="0" smtClean="0">
                <a:latin typeface="Arial" pitchFamily="34" charset="0"/>
              </a:rPr>
              <a:t>Scenario 4</a:t>
            </a:r>
          </a:p>
          <a:p>
            <a:pPr lvl="0"/>
            <a:r>
              <a:rPr lang="en-US" dirty="0" smtClean="0">
                <a:latin typeface="Arial" pitchFamily="34" charset="0"/>
              </a:rPr>
              <a:t>The primary difference when compared to #4 is that the execution is actually being done IN THE DATA LAYER.  Both </a:t>
            </a:r>
            <a:r>
              <a:rPr lang="en-US" dirty="0" err="1" smtClean="0">
                <a:latin typeface="Arial" pitchFamily="34" charset="0"/>
              </a:rPr>
              <a:t>GemFire</a:t>
            </a:r>
            <a:r>
              <a:rPr lang="en-US" dirty="0" smtClean="0">
                <a:latin typeface="Arial" pitchFamily="34" charset="0"/>
              </a:rPr>
              <a:t> and Coherence have the ability to execute code within the process – and so allowing for an even greater throughput when compared to scenario #3.  In this case it somewhat blurs the line between the typical 3 tier architecture…and so is a pretty high-end use case.  However that being said, it is in fact what high end fin services customers are doing with the product.</a:t>
            </a:r>
          </a:p>
          <a:p>
            <a:pPr lvl="0"/>
            <a:r>
              <a:rPr lang="en-US" dirty="0" smtClean="0">
                <a:latin typeface="Arial" pitchFamily="34" charset="0"/>
              </a:rPr>
              <a:t>The end result is really about faster throughput.  I would guess that this would be of interest to Reuters given what they do.  I believe that they use </a:t>
            </a:r>
            <a:r>
              <a:rPr lang="en-US" dirty="0" err="1" smtClean="0">
                <a:latin typeface="Arial" pitchFamily="34" charset="0"/>
              </a:rPr>
              <a:t>Tibco</a:t>
            </a:r>
            <a:r>
              <a:rPr lang="en-US" dirty="0" smtClean="0">
                <a:latin typeface="Arial" pitchFamily="34" charset="0"/>
              </a:rPr>
              <a:t> for messaging (at one time they were an investor in </a:t>
            </a:r>
            <a:r>
              <a:rPr lang="en-US" dirty="0" err="1" smtClean="0">
                <a:latin typeface="Arial" pitchFamily="34" charset="0"/>
              </a:rPr>
              <a:t>Tibco</a:t>
            </a:r>
            <a:r>
              <a:rPr lang="en-US" dirty="0" smtClean="0">
                <a:latin typeface="Arial" pitchFamily="34" charset="0"/>
              </a:rPr>
              <a:t> if I recall correctly) and so they may have strong architectural opinions about how to achieve scale for messaging, but at the data layer they would need something like </a:t>
            </a:r>
            <a:r>
              <a:rPr lang="en-US" dirty="0" err="1" smtClean="0">
                <a:latin typeface="Arial" pitchFamily="34" charset="0"/>
              </a:rPr>
              <a:t>GemFire</a:t>
            </a:r>
            <a:r>
              <a:rPr lang="en-US" dirty="0" smtClean="0">
                <a:latin typeface="Arial" pitchFamily="34" charset="0"/>
              </a:rPr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102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628775" y="692150"/>
            <a:ext cx="3733800" cy="21002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298450" y="2997200"/>
            <a:ext cx="6337300" cy="5842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628775" y="692150"/>
            <a:ext cx="3733800" cy="21002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298450" y="2997200"/>
            <a:ext cx="6337300" cy="5842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628775" y="692150"/>
            <a:ext cx="3733800" cy="21002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298450" y="2997200"/>
            <a:ext cx="6337300" cy="5842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628775" y="692150"/>
            <a:ext cx="3733800" cy="21002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298450" y="2997200"/>
            <a:ext cx="6337300" cy="5842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30363" y="693738"/>
            <a:ext cx="3730625" cy="2098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045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692150"/>
            <a:ext cx="373380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00100" y="692150"/>
            <a:ext cx="5334000" cy="3000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Added “application”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7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692150"/>
            <a:ext cx="373380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block of code passed around like</a:t>
            </a:r>
            <a:r>
              <a:rPr lang="en-US" baseline="0" dirty="0" smtClean="0"/>
              <a:t> a variable, for example passed as a method argument, is a </a:t>
            </a:r>
            <a:r>
              <a:rPr lang="en-US" baseline="0" dirty="0" err="1" smtClean="0"/>
              <a:t>Lamda</a:t>
            </a:r>
            <a:r>
              <a:rPr lang="en-US" baseline="0" dirty="0" smtClean="0"/>
              <a:t>.  If it can access data outside itself, it is a closure – just like anonymous inner classes can access final data in the defining method.  In general </a:t>
            </a:r>
            <a:r>
              <a:rPr lang="en-US" baseline="0" dirty="0" err="1" smtClean="0"/>
              <a:t>Lamdas</a:t>
            </a:r>
            <a:r>
              <a:rPr lang="en-US" baseline="0" dirty="0" smtClean="0"/>
              <a:t> which are </a:t>
            </a:r>
            <a:r>
              <a:rPr lang="en-US" i="1" baseline="0" dirty="0" smtClean="0"/>
              <a:t>not</a:t>
            </a:r>
            <a:r>
              <a:rPr lang="en-US" baseline="0" dirty="0" smtClean="0"/>
              <a:t> closures are not useful and rarely used.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035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628775" y="692150"/>
            <a:ext cx="3733800" cy="21002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72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298450" y="2997200"/>
            <a:ext cx="6337300" cy="5842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692150"/>
            <a:ext cx="373380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1800">
                <a:solidFill>
                  <a:schemeClr val="tx2"/>
                </a:solidFill>
                <a:latin typeface="Verdana" charset="0"/>
                <a:ea typeface="ＭＳ Ｐゴシック" charset="0"/>
                <a:cs typeface="Arial" charset="0"/>
              </a:rPr>
              <a:t>High concurrent query caching via SQLFire/Gemfire</a:t>
            </a:r>
          </a:p>
          <a:p>
            <a:pPr lvl="1" eaLnBrk="1" hangingPunct="1"/>
            <a:r>
              <a:rPr lang="en-US" sz="1400">
                <a:latin typeface="Verdana" charset="0"/>
                <a:ea typeface="ＭＳ Ｐゴシック" charset="0"/>
                <a:cs typeface="Arial" charset="0"/>
              </a:rPr>
              <a:t>Seamless Real-Time Data Management on HDFS in progress</a:t>
            </a:r>
          </a:p>
          <a:p>
            <a:pPr lvl="1" eaLnBrk="1" hangingPunct="1"/>
            <a:r>
              <a:rPr lang="en-US" sz="1400">
                <a:latin typeface="Verdana" charset="0"/>
                <a:ea typeface="ＭＳ Ｐゴシック" charset="0"/>
                <a:cs typeface="Arial" charset="0"/>
              </a:rPr>
              <a:t>Extreme Volume : Addressing the Real- Time Scale Out Needs</a:t>
            </a:r>
          </a:p>
          <a:p>
            <a:pPr lvl="1" eaLnBrk="1" hangingPunct="1"/>
            <a:r>
              <a:rPr lang="en-US" sz="1400">
                <a:latin typeface="Verdana" charset="0"/>
                <a:ea typeface="ＭＳ Ｐゴシック" charset="0"/>
                <a:cs typeface="Arial" charset="0"/>
              </a:rPr>
              <a:t>Active-active WAN replication</a:t>
            </a:r>
          </a:p>
          <a:p>
            <a:pPr eaLnBrk="1" hangingPunct="1">
              <a:spcBef>
                <a:spcPts val="400"/>
              </a:spcBef>
            </a:pPr>
            <a:r>
              <a:rPr lang="en-US" sz="1000">
                <a:latin typeface="Verdana" charset="0"/>
                <a:ea typeface="ＭＳ Ｐゴシック" charset="0"/>
                <a:cs typeface="Arial" charset="0"/>
              </a:rPr>
              <a:t>Very low &amp; predictable latencies at high &amp; variable loads</a:t>
            </a:r>
          </a:p>
          <a:p>
            <a:pPr eaLnBrk="1" hangingPunct="1">
              <a:spcBef>
                <a:spcPts val="400"/>
              </a:spcBef>
            </a:pPr>
            <a:r>
              <a:rPr lang="en-US" sz="1000">
                <a:latin typeface="Verdana" charset="0"/>
                <a:ea typeface="ＭＳ Ｐゴシック" charset="0"/>
                <a:cs typeface="Arial" charset="0"/>
              </a:rPr>
              <a:t>10s of TBs in-memory</a:t>
            </a:r>
          </a:p>
          <a:p>
            <a:pPr eaLnBrk="1" hangingPunct="1">
              <a:spcBef>
                <a:spcPts val="400"/>
              </a:spcBef>
            </a:pPr>
            <a:r>
              <a:rPr lang="en-US" sz="1000">
                <a:latin typeface="Verdana" charset="0"/>
                <a:ea typeface="ＭＳ Ｐゴシック" charset="0"/>
                <a:cs typeface="Arial" charset="0"/>
              </a:rPr>
              <a:t>Multi-tiered caching</a:t>
            </a:r>
          </a:p>
          <a:p>
            <a:pPr eaLnBrk="1" hangingPunct="1">
              <a:spcBef>
                <a:spcPts val="400"/>
              </a:spcBef>
            </a:pPr>
            <a:r>
              <a:rPr lang="en-US" sz="1000">
                <a:latin typeface="Verdana" charset="0"/>
                <a:ea typeface="ＭＳ Ｐゴシック" charset="0"/>
                <a:cs typeface="Arial" charset="0"/>
              </a:rPr>
              <a:t>Efficient in-memory M-R</a:t>
            </a:r>
          </a:p>
          <a:p>
            <a:pPr eaLnBrk="1" hangingPunct="1">
              <a:spcBef>
                <a:spcPts val="400"/>
              </a:spcBef>
            </a:pPr>
            <a:r>
              <a:rPr lang="en-US" sz="1000">
                <a:latin typeface="Verdana" charset="0"/>
                <a:ea typeface="ＭＳ Ｐゴシック" charset="0"/>
                <a:cs typeface="Arial" charset="0"/>
              </a:rPr>
              <a:t>Real-time event processing and continuous querying</a:t>
            </a:r>
          </a:p>
          <a:p>
            <a:pPr eaLnBrk="1" hangingPunct="1">
              <a:spcBef>
                <a:spcPts val="400"/>
              </a:spcBef>
            </a:pPr>
            <a:r>
              <a:rPr lang="en-US" sz="1000">
                <a:latin typeface="Verdana" charset="0"/>
                <a:ea typeface="ＭＳ Ｐゴシック" charset="0"/>
                <a:cs typeface="Arial" charset="0"/>
              </a:rPr>
              <a:t>Native HDFS persistence – scale to 100s of TBs</a:t>
            </a:r>
          </a:p>
          <a:p>
            <a:pPr eaLnBrk="1" hangingPunct="1">
              <a:spcBef>
                <a:spcPts val="400"/>
              </a:spcBef>
            </a:pPr>
            <a:r>
              <a:rPr lang="en-US" sz="1000">
                <a:latin typeface="Verdana" charset="0"/>
                <a:ea typeface="ＭＳ Ｐゴシック" charset="0"/>
                <a:cs typeface="Arial" charset="0"/>
              </a:rPr>
              <a:t>ETL-less bi-directional integration with other Pivotal HD services</a:t>
            </a:r>
          </a:p>
          <a:p>
            <a:pPr eaLnBrk="1" hangingPunct="1">
              <a:spcBef>
                <a:spcPts val="400"/>
              </a:spcBef>
            </a:pPr>
            <a:r>
              <a:rPr lang="en-US" sz="1000">
                <a:latin typeface="Verdana" charset="0"/>
                <a:ea typeface="ＭＳ Ｐゴシック" charset="0"/>
                <a:cs typeface="Arial" charset="0"/>
              </a:rPr>
              <a:t>Managed as a service on the Pivotal HD platform</a:t>
            </a:r>
            <a:endParaRPr lang="en-US">
              <a:latin typeface="Verdana" charset="0"/>
              <a:ea typeface="ＭＳ Ｐゴシック" charset="0"/>
              <a:cs typeface="Arial" charset="0"/>
            </a:endParaRPr>
          </a:p>
          <a:p>
            <a:pPr eaLnBrk="1" hangingPunct="1"/>
            <a:endParaRPr lang="en-US">
              <a:latin typeface="Verdana" charset="0"/>
              <a:ea typeface="ＭＳ Ｐゴシック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234" y="691515"/>
            <a:ext cx="6163733" cy="34575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dirty="0"/>
              <a:t>Unified platform across big data domains</a:t>
            </a:r>
          </a:p>
          <a:p>
            <a:pPr lvl="1"/>
            <a:r>
              <a:rPr lang="en-US" dirty="0"/>
              <a:t>Stream processing: ingestion &amp; analytics</a:t>
            </a:r>
          </a:p>
          <a:p>
            <a:pPr lvl="1"/>
            <a:r>
              <a:rPr lang="en-US" dirty="0"/>
              <a:t>Batch processing workflow orchestration &amp; export</a:t>
            </a:r>
            <a:endParaRPr lang="en-US" sz="1200" b="1" dirty="0"/>
          </a:p>
          <a:p>
            <a:r>
              <a:rPr lang="en-US" sz="1200" b="1" dirty="0"/>
              <a:t>Productivity</a:t>
            </a:r>
          </a:p>
          <a:p>
            <a:pPr lvl="1"/>
            <a:r>
              <a:rPr lang="en-US" dirty="0"/>
              <a:t>High level DSL for managing streams and jobs</a:t>
            </a:r>
          </a:p>
          <a:p>
            <a:r>
              <a:rPr lang="en-US" sz="1200" b="1" dirty="0"/>
              <a:t>Proven foundation </a:t>
            </a:r>
          </a:p>
          <a:p>
            <a:pPr lvl="1"/>
            <a:r>
              <a:rPr lang="en-US" dirty="0"/>
              <a:t>Built on existing assets:  Spring Batch, Integration, Data</a:t>
            </a:r>
            <a:endParaRPr lang="en-US" b="1" dirty="0"/>
          </a:p>
          <a:p>
            <a:r>
              <a:rPr lang="en-US" sz="1200" b="1" dirty="0"/>
              <a:t>Extensible</a:t>
            </a:r>
          </a:p>
          <a:p>
            <a:pPr lvl="1"/>
            <a:r>
              <a:rPr lang="en-US" dirty="0"/>
              <a:t>DI, Test friendly…</a:t>
            </a:r>
            <a:endParaRPr lang="en-US" b="1" dirty="0"/>
          </a:p>
          <a:p>
            <a:r>
              <a:rPr lang="en-US" sz="1200" b="1" dirty="0"/>
              <a:t>Distributed</a:t>
            </a:r>
          </a:p>
          <a:p>
            <a:pPr lvl="1"/>
            <a:r>
              <a:rPr lang="en-US" dirty="0"/>
              <a:t>A | B | C  - Pluggable transports: Rabbit, </a:t>
            </a:r>
            <a:r>
              <a:rPr lang="en-US" dirty="0" err="1"/>
              <a:t>Redis</a:t>
            </a:r>
            <a:r>
              <a:rPr lang="en-US" dirty="0"/>
              <a:t>, …</a:t>
            </a:r>
          </a:p>
          <a:p>
            <a:r>
              <a:rPr lang="en-US" sz="1200" b="1" dirty="0"/>
              <a:t>Portable Runtime </a:t>
            </a:r>
          </a:p>
          <a:p>
            <a:pPr lvl="1"/>
            <a:r>
              <a:rPr lang="en-US" dirty="0"/>
              <a:t>Standalone – Simplicity and testability</a:t>
            </a:r>
          </a:p>
          <a:p>
            <a:pPr lvl="1"/>
            <a:r>
              <a:rPr lang="en-US" dirty="0"/>
              <a:t>YARN –Fault Tolerance and Scalability</a:t>
            </a:r>
          </a:p>
          <a:p>
            <a:pPr lvl="1"/>
            <a:r>
              <a:rPr lang="en-US" dirty="0"/>
              <a:t>In-memory data grids – co-location of reference data.</a:t>
            </a:r>
          </a:p>
          <a:p>
            <a:pPr lvl="1"/>
            <a:r>
              <a:rPr lang="en-US" dirty="0"/>
              <a:t>PAAS</a:t>
            </a:r>
          </a:p>
          <a:p>
            <a:r>
              <a:rPr lang="en-US" sz="1200" b="1" dirty="0" err="1"/>
              <a:t>Hadoop</a:t>
            </a:r>
            <a:r>
              <a:rPr lang="en-US" sz="1200" b="1" dirty="0"/>
              <a:t> Distribution Agnostic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fld id="{1A478E4F-098B-418C-8C08-274E3E85D35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23087">
              <a:spcBef>
                <a:spcPts val="0"/>
              </a:spcBef>
              <a:defRPr/>
            </a:pPr>
            <a:r>
              <a:rPr lang="en-US" dirty="0" smtClean="0"/>
              <a:t>Now have a unified platform that handle the whole thing.</a:t>
            </a:r>
          </a:p>
          <a:p>
            <a:endParaRPr lang="en-US" dirty="0" smtClean="0"/>
          </a:p>
          <a:p>
            <a:r>
              <a:rPr lang="en-US" dirty="0" smtClean="0"/>
              <a:t>TODO – get rid of mobile?....</a:t>
            </a:r>
          </a:p>
          <a:p>
            <a:endParaRPr lang="en-US" dirty="0" smtClean="0"/>
          </a:p>
          <a:p>
            <a:r>
              <a:rPr lang="en-US" dirty="0" smtClean="0"/>
              <a:t>XD</a:t>
            </a:r>
            <a:r>
              <a:rPr lang="en-US" baseline="0" dirty="0" smtClean="0"/>
              <a:t> runtime address both stream and batch processing in a unfired manner.</a:t>
            </a:r>
          </a:p>
          <a:p>
            <a:endParaRPr lang="en-US" dirty="0" smtClean="0"/>
          </a:p>
          <a:p>
            <a:r>
              <a:rPr lang="en-US" dirty="0" smtClean="0"/>
              <a:t>XD</a:t>
            </a:r>
            <a:r>
              <a:rPr lang="en-US" baseline="0" dirty="0" smtClean="0"/>
              <a:t> runtime address both stream and batch processing in a unfired manner.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fld id="{1A478E4F-098B-418C-8C08-274E3E85D35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90589" y="1312908"/>
            <a:ext cx="4384145" cy="100642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Title in Upper &amp; LC Bold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0590" y="2633384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24 Point Arial Title Case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 bwMode="gray">
          <a:xfrm>
            <a:off x="908582" y="3710102"/>
            <a:ext cx="502655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Additional Line 18 Point Arial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4629151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pic>
        <p:nvPicPr>
          <p:cNvPr id="10" name="Picture 9" descr="EMC logo white-lg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51412" y="4686263"/>
            <a:ext cx="899577" cy="25536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gray">
          <a:xfrm>
            <a:off x="366715" y="50184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2013 Pivotal.</a:t>
            </a:r>
            <a:r>
              <a:rPr lang="en-US" sz="65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5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Picture 8" descr="spring-i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757"/>
            <a:ext cx="1320028" cy="45334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15" y="785814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66715" y="32543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5" y="1419224"/>
            <a:ext cx="8410574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6" y="1074738"/>
            <a:ext cx="2073275" cy="338296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5" y="32543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074738"/>
            <a:ext cx="6048376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6" y="1419226"/>
            <a:ext cx="2073275" cy="30384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solidFill>
                  <a:srgbClr val="4D4D4D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15" y="32543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15" y="785814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419224"/>
            <a:ext cx="6048376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5" y="32543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16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25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4629151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15" y="50184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2013 Pivotal.</a:t>
            </a:r>
            <a:r>
              <a:rPr lang="en-US" sz="65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5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 descr="EMC logo white-lg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51412" y="4686263"/>
            <a:ext cx="899577" cy="255363"/>
          </a:xfrm>
          <a:prstGeom prst="rect">
            <a:avLst/>
          </a:prstGeom>
        </p:spPr>
      </p:pic>
      <p:pic>
        <p:nvPicPr>
          <p:cNvPr id="7" name="Picture 6" descr="spring-i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757"/>
            <a:ext cx="1320028" cy="45334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votal 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EMC-no-tag_white_RGB-150dpi.png"/>
          <p:cNvPicPr>
            <a:picLocks noChangeAspect="1"/>
          </p:cNvPicPr>
          <p:nvPr userDrawn="1"/>
        </p:nvPicPr>
        <p:blipFill>
          <a:blip r:embed="rId2" cstate="email">
            <a:alphaModFix amt="3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110" y="1452327"/>
            <a:ext cx="5152490" cy="136254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1701800" y="2984500"/>
            <a:ext cx="568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cap="none" dirty="0" smtClean="0">
                <a:solidFill>
                  <a:schemeClr val="accent3"/>
                </a:solidFill>
                <a:latin typeface="Arial"/>
                <a:cs typeface="Arial"/>
              </a:rPr>
              <a:t>BUILT </a:t>
            </a:r>
            <a:r>
              <a:rPr lang="en-US" sz="2400" cap="none" baseline="0" dirty="0" smtClean="0">
                <a:solidFill>
                  <a:srgbClr val="3EA7BC"/>
                </a:solidFill>
                <a:latin typeface="Arial"/>
                <a:cs typeface="Arial"/>
              </a:rPr>
              <a:t>FOR THE </a:t>
            </a:r>
            <a:r>
              <a:rPr lang="en-US" sz="2400" cap="none" baseline="0" dirty="0" smtClean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SPEED </a:t>
            </a:r>
            <a:r>
              <a:rPr lang="en-US" sz="2400" cap="none" baseline="0" dirty="0" smtClean="0">
                <a:solidFill>
                  <a:srgbClr val="3EA7BC"/>
                </a:solidFill>
                <a:latin typeface="Arial"/>
                <a:cs typeface="Arial"/>
              </a:rPr>
              <a:t>OF </a:t>
            </a:r>
            <a:r>
              <a:rPr lang="en-US" sz="2400" cap="none" baseline="0" dirty="0" smtClean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BUSINESS</a:t>
            </a:r>
            <a:endParaRPr lang="en-US" sz="2400" cap="none" dirty="0" smtClean="0">
              <a:solidFill>
                <a:schemeClr val="accent4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2716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8" y="365128"/>
            <a:ext cx="8539165" cy="25003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" y="922867"/>
            <a:ext cx="4114800" cy="3420535"/>
          </a:xfrm>
          <a:prstGeom prst="rect">
            <a:avLst/>
          </a:prstGeom>
        </p:spPr>
        <p:txBody>
          <a:bodyPr/>
          <a:lstStyle>
            <a:lvl1pPr marL="233363" indent="-233363">
              <a:buFont typeface="Wingdings" pitchFamily="2" charset="2"/>
              <a:buChar char="§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5988" y="922867"/>
            <a:ext cx="4114800" cy="3420535"/>
          </a:xfrm>
          <a:prstGeom prst="rect">
            <a:avLst/>
          </a:prstGeom>
        </p:spPr>
        <p:txBody>
          <a:bodyPr/>
          <a:lstStyle>
            <a:lvl1pPr marL="233363" indent="-233363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774700" y="4791072"/>
            <a:ext cx="6819900" cy="1714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2757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280" y="171449"/>
            <a:ext cx="8453440" cy="63341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281" y="914400"/>
            <a:ext cx="8453439" cy="34117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4857750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800" y="4857750"/>
            <a:ext cx="381000" cy="273844"/>
          </a:xfrm>
          <a:prstGeom prst="rect">
            <a:avLst/>
          </a:prstGeom>
        </p:spPr>
        <p:txBody>
          <a:bodyPr/>
          <a:lstStyle/>
          <a:p>
            <a:fld id="{3CA7D8A6-1136-4C38-ADB5-83A54ED516A9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1000" y="819150"/>
            <a:ext cx="8382000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167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4629151"/>
            <a:ext cx="9144000" cy="385763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15" y="50184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2013 Pivotal.</a:t>
            </a:r>
            <a:r>
              <a:rPr lang="en-US" sz="65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5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017588" y="1739931"/>
            <a:ext cx="6048376" cy="62068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 hasCustomPrompt="1"/>
          </p:nvPr>
        </p:nvSpPr>
        <p:spPr bwMode="gray">
          <a:xfrm>
            <a:off x="1026055" y="2447129"/>
            <a:ext cx="6048375" cy="5627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dirty="0" smtClean="0"/>
              <a:t>Divider 2 has black background</a:t>
            </a:r>
          </a:p>
        </p:txBody>
      </p:sp>
      <p:pic>
        <p:nvPicPr>
          <p:cNvPr id="19" name="Picture 18" descr="EMC logo white-lg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51412" y="4686263"/>
            <a:ext cx="899577" cy="255363"/>
          </a:xfrm>
          <a:prstGeom prst="rect">
            <a:avLst/>
          </a:prstGeom>
        </p:spPr>
      </p:pic>
      <p:pic>
        <p:nvPicPr>
          <p:cNvPr id="8" name="Picture 7" descr="spring-i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757"/>
            <a:ext cx="1320028" cy="45334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0" y="1"/>
            <a:ext cx="9144000" cy="216850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  <a:alpha val="9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28912" y="995595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728915" y="2455863"/>
            <a:ext cx="6048375" cy="190170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0" y="4629151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366715" y="50184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2013 Pivotal.</a:t>
            </a:r>
            <a:r>
              <a:rPr lang="en-US" sz="65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5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70455" y="1674285"/>
            <a:ext cx="6048376" cy="1354217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rgbClr val="00888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Divider3</a:t>
            </a:r>
            <a:endParaRPr lang="en-US" dirty="0"/>
          </a:p>
        </p:txBody>
      </p:sp>
      <p:pic>
        <p:nvPicPr>
          <p:cNvPr id="18" name="Picture 17" descr="EMC logo white-lg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51412" y="4686263"/>
            <a:ext cx="899577" cy="25536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5" y="32543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6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5" y="32543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6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5" y="32543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5" y="32543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15" y="785814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5" y="32543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22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629151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pic>
        <p:nvPicPr>
          <p:cNvPr id="8" name="Picture 7" descr="EMC logo white-lg.png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51412" y="4686263"/>
            <a:ext cx="899577" cy="2553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 bwMode="gray">
          <a:xfrm>
            <a:off x="366715" y="50184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2013 Pivotal.</a:t>
            </a:r>
            <a:r>
              <a:rPr lang="en-US" sz="65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5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 descr="spring-io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757"/>
            <a:ext cx="1320028" cy="4533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94" r:id="rId3"/>
    <p:sldLayoutId id="2147483696" r:id="rId4"/>
    <p:sldLayoutId id="2147483675" r:id="rId5"/>
    <p:sldLayoutId id="2147483697" r:id="rId6"/>
    <p:sldLayoutId id="2147483676" r:id="rId7"/>
    <p:sldLayoutId id="2147483699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6" r:id="rId14"/>
    <p:sldLayoutId id="2147483698" r:id="rId15"/>
    <p:sldLayoutId id="2147483691" r:id="rId16"/>
    <p:sldLayoutId id="2147483700" r:id="rId17"/>
    <p:sldLayoutId id="2147483701" r:id="rId18"/>
    <p:sldLayoutId id="2147483703" r:id="rId19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0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7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spring.io/guides/gs/consuming-rest-android/" TargetMode="External"/><Relationship Id="rId3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hyperlink" Target="https://spring.io/guides/gs/rest-hateoa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localhost:8080/spring-dem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2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0.png"/><Relationship Id="rId5" Type="http://schemas.openxmlformats.org/officeDocument/2006/relationships/image" Target="../media/image16.png"/><Relationship Id="rId6" Type="http://schemas.openxmlformats.org/officeDocument/2006/relationships/image" Target="../media/image6.png"/><Relationship Id="rId7" Type="http://schemas.openxmlformats.org/officeDocument/2006/relationships/image" Target="../media/image17.png"/><Relationship Id="rId8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jpeg"/><Relationship Id="rId1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1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jpeg"/><Relationship Id="rId5" Type="http://schemas.openxmlformats.org/officeDocument/2006/relationships/image" Target="../media/image65.jpe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4" Type="http://schemas.openxmlformats.org/officeDocument/2006/relationships/image" Target="../media/image69.jpe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jpe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20" Type="http://schemas.openxmlformats.org/officeDocument/2006/relationships/image" Target="../media/image2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6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jpeg"/><Relationship Id="rId19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ring-i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98" y="229550"/>
            <a:ext cx="1885754" cy="64763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066651" y="267616"/>
            <a:ext cx="1643063" cy="571500"/>
            <a:chOff x="634999" y="3635375"/>
            <a:chExt cx="1643063" cy="571500"/>
          </a:xfrm>
        </p:grpSpPr>
        <p:sp>
          <p:nvSpPr>
            <p:cNvPr id="6" name="Rounded Rectangle 5"/>
            <p:cNvSpPr/>
            <p:nvPr/>
          </p:nvSpPr>
          <p:spPr>
            <a:xfrm>
              <a:off x="634999" y="3635375"/>
              <a:ext cx="1643063" cy="571500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5" descr="gemfire only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818" y="3680195"/>
              <a:ext cx="1495425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VMW-LGO-CloudFoundry-217-squar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48644" y="0"/>
            <a:ext cx="1106732" cy="11067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03387" y="211992"/>
            <a:ext cx="698333" cy="698333"/>
          </a:xfrm>
          <a:prstGeom prst="rect">
            <a:avLst/>
          </a:prstGeom>
          <a:noFill/>
          <a:ln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828260" y="4183935"/>
            <a:ext cx="7788857" cy="530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onaco"/>
                <a:cs typeface="Monaco"/>
              </a:rPr>
              <a:t>Paul Chapman &amp; Pas </a:t>
            </a:r>
            <a:r>
              <a:rPr lang="en-US" sz="2400" i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onaco"/>
                <a:cs typeface="Monaco"/>
              </a:rPr>
              <a:t>Apicella</a:t>
            </a:r>
            <a:endParaRPr lang="en-US" sz="2400" i="1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2376846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What is Pivotal?</a:t>
            </a:r>
          </a:p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Spring V4</a:t>
            </a:r>
          </a:p>
          <a:p>
            <a:r>
              <a:rPr lang="en-US" b="1" dirty="0" smtClean="0"/>
              <a:t>Spring IO</a:t>
            </a:r>
          </a:p>
          <a:p>
            <a:pPr lvl="1"/>
            <a:r>
              <a:rPr lang="en-US" dirty="0" smtClean="0"/>
              <a:t>Overview of Spring sub-projects</a:t>
            </a:r>
          </a:p>
          <a:p>
            <a:pPr lvl="1"/>
            <a:r>
              <a:rPr lang="en-US" dirty="0" smtClean="0"/>
              <a:t>Spring Data</a:t>
            </a:r>
          </a:p>
          <a:p>
            <a:pPr lvl="1"/>
            <a:r>
              <a:rPr lang="en-US" dirty="0" smtClean="0"/>
              <a:t>Spring Boot</a:t>
            </a:r>
            <a:endParaRPr lang="en-US" dirty="0"/>
          </a:p>
        </p:txBody>
      </p:sp>
      <p:pic>
        <p:nvPicPr>
          <p:cNvPr id="5" name="Picture 4" descr="spring-io-g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3" y="77700"/>
            <a:ext cx="1879600" cy="72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3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Spring is no longer just a framework, it is now a </a:t>
            </a:r>
            <a:r>
              <a:rPr lang="en-US" i="1" dirty="0" smtClean="0"/>
              <a:t>platform</a:t>
            </a:r>
          </a:p>
          <a:p>
            <a:pPr lvl="1"/>
            <a:r>
              <a:rPr lang="en-US" i="1" dirty="0">
                <a:solidFill>
                  <a:srgbClr val="1C7B70"/>
                </a:solidFill>
              </a:rPr>
              <a:t>B</a:t>
            </a:r>
            <a:r>
              <a:rPr lang="en-US" i="1" dirty="0" smtClean="0">
                <a:solidFill>
                  <a:srgbClr val="1C7B70"/>
                </a:solidFill>
              </a:rPr>
              <a:t>rings </a:t>
            </a:r>
            <a:r>
              <a:rPr lang="en-US" i="1" dirty="0">
                <a:solidFill>
                  <a:srgbClr val="1C7B70"/>
                </a:solidFill>
              </a:rPr>
              <a:t>together the Spring family of projects into a cohesive and versioned foundational platform for modern </a:t>
            </a:r>
            <a:r>
              <a:rPr lang="en-US" i="1" dirty="0" smtClean="0">
                <a:solidFill>
                  <a:srgbClr val="1C7B70"/>
                </a:solidFill>
              </a:rPr>
              <a:t>applications</a:t>
            </a:r>
          </a:p>
          <a:p>
            <a:pPr lvl="1"/>
            <a:r>
              <a:rPr lang="en-US" dirty="0" smtClean="0"/>
              <a:t>Co-ordinated release trains</a:t>
            </a:r>
          </a:p>
          <a:p>
            <a:r>
              <a:rPr lang="en-US" dirty="0" smtClean="0"/>
              <a:t>New web-site: </a:t>
            </a:r>
            <a:r>
              <a:rPr lang="en-US" dirty="0" err="1" smtClean="0"/>
              <a:t>spring.io</a:t>
            </a:r>
            <a:endParaRPr lang="en-US" dirty="0" smtClean="0"/>
          </a:p>
          <a:p>
            <a:pPr lvl="1"/>
            <a:r>
              <a:rPr lang="en-US" dirty="0" smtClean="0"/>
              <a:t>All Spring’s old web-sites redirect here</a:t>
            </a:r>
          </a:p>
          <a:p>
            <a:pPr lvl="1"/>
            <a:r>
              <a:rPr lang="en-US" dirty="0" smtClean="0"/>
              <a:t>Incorporates product pages, blog and forums</a:t>
            </a:r>
          </a:p>
          <a:p>
            <a:pPr lvl="1"/>
            <a:r>
              <a:rPr lang="en-US" dirty="0" smtClean="0"/>
              <a:t>Plus new </a:t>
            </a:r>
            <a:r>
              <a:rPr lang="en-US" i="1" dirty="0" smtClean="0"/>
              <a:t>HOWTO</a:t>
            </a:r>
            <a:r>
              <a:rPr lang="en-US" dirty="0" smtClean="0"/>
              <a:t> guides</a:t>
            </a:r>
            <a:endParaRPr lang="en-US" dirty="0"/>
          </a:p>
        </p:txBody>
      </p:sp>
      <p:pic>
        <p:nvPicPr>
          <p:cNvPr id="7" name="Picture 6" descr="Screen Shot 2013-09-28 at 3.39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493" y="3705479"/>
            <a:ext cx="642620" cy="762000"/>
          </a:xfrm>
          <a:prstGeom prst="rect">
            <a:avLst/>
          </a:prstGeom>
        </p:spPr>
      </p:pic>
      <p:pic>
        <p:nvPicPr>
          <p:cNvPr id="8" name="Picture 7" descr="spring-io-pan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592" y="132707"/>
            <a:ext cx="37973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909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IO Foundation –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Projects you probably already know:</a:t>
            </a:r>
            <a:endParaRPr lang="en-US" dirty="0"/>
          </a:p>
        </p:txBody>
      </p:sp>
      <p:pic>
        <p:nvPicPr>
          <p:cNvPr id="4" name="Picture 3" descr="spring-framewo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9" y="1699143"/>
            <a:ext cx="2106930" cy="1822450"/>
          </a:xfrm>
          <a:prstGeom prst="rect">
            <a:avLst/>
          </a:prstGeom>
        </p:spPr>
      </p:pic>
      <p:pic>
        <p:nvPicPr>
          <p:cNvPr id="5" name="Picture 4" descr="spring-web-fl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991" y="1839261"/>
            <a:ext cx="2124710" cy="1715770"/>
          </a:xfrm>
          <a:prstGeom prst="rect">
            <a:avLst/>
          </a:prstGeom>
        </p:spPr>
      </p:pic>
      <p:pic>
        <p:nvPicPr>
          <p:cNvPr id="6" name="Picture 5" descr="spring-web-servic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43" y="1802259"/>
            <a:ext cx="2160270" cy="1742440"/>
          </a:xfrm>
          <a:prstGeom prst="rect">
            <a:avLst/>
          </a:prstGeom>
        </p:spPr>
      </p:pic>
      <p:pic>
        <p:nvPicPr>
          <p:cNvPr id="8" name="Picture 7" descr="spring-integr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679" y="1749873"/>
            <a:ext cx="2142490" cy="176911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91697" y="3486841"/>
            <a:ext cx="8776801" cy="0"/>
          </a:xfrm>
          <a:prstGeom prst="line">
            <a:avLst/>
          </a:prstGeom>
          <a:ln>
            <a:solidFill>
              <a:srgbClr val="73C167"/>
            </a:solidFill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1" name="Picture 10" descr="spring-securit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388" y="1711773"/>
            <a:ext cx="2186940" cy="181356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02287" y="3817909"/>
            <a:ext cx="7429689" cy="429260"/>
            <a:chOff x="465388" y="3817909"/>
            <a:chExt cx="7429689" cy="429260"/>
          </a:xfrm>
        </p:grpSpPr>
        <p:sp>
          <p:nvSpPr>
            <p:cNvPr id="13" name="TextBox 12"/>
            <p:cNvSpPr txBox="1"/>
            <p:nvPr/>
          </p:nvSpPr>
          <p:spPr>
            <a:xfrm>
              <a:off x="1003447" y="3847873"/>
              <a:ext cx="6891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2"/>
                  </a:solidFill>
                  <a:latin typeface="Calibri"/>
                  <a:cs typeface="Calibri"/>
                </a:rPr>
                <a:t>SPRING WEB</a:t>
              </a:r>
              <a:r>
                <a:rPr lang="en-US" dirty="0" smtClean="0">
                  <a:solidFill>
                    <a:schemeClr val="bg2"/>
                  </a:solidFill>
                </a:rPr>
                <a:t> – really just a big, optional sub-module of Framework</a:t>
              </a:r>
            </a:p>
          </p:txBody>
        </p:sp>
        <p:pic>
          <p:nvPicPr>
            <p:cNvPr id="14" name="Picture 13" descr="Screen Shot 2013-09-28 at 10.42.11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388" y="3817909"/>
              <a:ext cx="512711" cy="429260"/>
            </a:xfrm>
            <a:prstGeom prst="rect">
              <a:avLst/>
            </a:prstGeom>
          </p:spPr>
        </p:pic>
      </p:grpSp>
      <p:pic>
        <p:nvPicPr>
          <p:cNvPr id="17" name="Picture 16" descr="spring-io-gree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3" y="77700"/>
            <a:ext cx="1879600" cy="72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767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IO Foundation –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Projects you may not know so well</a:t>
            </a:r>
            <a:endParaRPr lang="en-US" dirty="0"/>
          </a:p>
        </p:txBody>
      </p:sp>
      <p:pic>
        <p:nvPicPr>
          <p:cNvPr id="7" name="Picture 6" descr="spring-amq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929" y="1542372"/>
            <a:ext cx="1522730" cy="1327150"/>
          </a:xfrm>
          <a:prstGeom prst="rect">
            <a:avLst/>
          </a:prstGeom>
        </p:spPr>
      </p:pic>
      <p:pic>
        <p:nvPicPr>
          <p:cNvPr id="9" name="Picture 8" descr="spring-ba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62" y="1542372"/>
            <a:ext cx="1627505" cy="1376045"/>
          </a:xfrm>
          <a:prstGeom prst="rect">
            <a:avLst/>
          </a:prstGeom>
        </p:spPr>
      </p:pic>
      <p:pic>
        <p:nvPicPr>
          <p:cNvPr id="10" name="Picture 9" descr="spring-lda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48" y="1542372"/>
            <a:ext cx="1585595" cy="137604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051645" y="3001701"/>
            <a:ext cx="6139661" cy="0"/>
          </a:xfrm>
          <a:prstGeom prst="line">
            <a:avLst/>
          </a:prstGeom>
          <a:ln>
            <a:solidFill>
              <a:srgbClr val="73C167"/>
            </a:solidFill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8" name="Picture 17" descr="spring-io-gree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3" y="77700"/>
            <a:ext cx="1879600" cy="721360"/>
          </a:xfrm>
          <a:prstGeom prst="rect">
            <a:avLst/>
          </a:prstGeom>
        </p:spPr>
      </p:pic>
      <p:pic>
        <p:nvPicPr>
          <p:cNvPr id="11" name="Picture 10" descr="spring-androi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43" y="3081016"/>
            <a:ext cx="1697355" cy="1445895"/>
          </a:xfrm>
          <a:prstGeom prst="rect">
            <a:avLst/>
          </a:prstGeom>
        </p:spPr>
      </p:pic>
      <p:pic>
        <p:nvPicPr>
          <p:cNvPr id="15" name="Picture 14" descr="spring-mobill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87" y="1542372"/>
            <a:ext cx="1410970" cy="1452880"/>
          </a:xfrm>
          <a:prstGeom prst="rect">
            <a:avLst/>
          </a:prstGeom>
        </p:spPr>
      </p:pic>
      <p:pic>
        <p:nvPicPr>
          <p:cNvPr id="16" name="Picture 15" descr="spring-socia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963" y="3081016"/>
            <a:ext cx="1557655" cy="1320165"/>
          </a:xfrm>
          <a:prstGeom prst="rect">
            <a:avLst/>
          </a:prstGeom>
        </p:spPr>
      </p:pic>
      <p:pic>
        <p:nvPicPr>
          <p:cNvPr id="17" name="Picture 16" descr="spring-data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723" y="3081016"/>
            <a:ext cx="1466850" cy="1376045"/>
          </a:xfrm>
          <a:prstGeom prst="rect">
            <a:avLst/>
          </a:prstGeom>
        </p:spPr>
      </p:pic>
      <p:pic>
        <p:nvPicPr>
          <p:cNvPr id="19" name="Picture 18" descr="spring-hateoas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121" y="3081016"/>
            <a:ext cx="1585595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25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Run jobs to a schedule</a:t>
            </a:r>
          </a:p>
          <a:p>
            <a:pPr lvl="1"/>
            <a:r>
              <a:rPr lang="en-US" dirty="0" smtClean="0"/>
              <a:t>Ideal for downsizing from mainframe to mid-range</a:t>
            </a:r>
          </a:p>
          <a:p>
            <a:pPr lvl="1"/>
            <a:r>
              <a:rPr lang="en-US" dirty="0" smtClean="0"/>
              <a:t>Equivalent to mainframe job-control language (JCL)</a:t>
            </a:r>
          </a:p>
          <a:p>
            <a:pPr lvl="1"/>
            <a:r>
              <a:rPr lang="en-US" dirty="0" smtClean="0"/>
              <a:t>Easier for Java developers than shell scripts</a:t>
            </a:r>
          </a:p>
          <a:p>
            <a:pPr lvl="1"/>
            <a:r>
              <a:rPr lang="en-US" dirty="0" smtClean="0"/>
              <a:t>Run multiple processes (steps) in sequence, in parallel</a:t>
            </a:r>
          </a:p>
          <a:p>
            <a:pPr lvl="1"/>
            <a:r>
              <a:rPr lang="en-US" dirty="0" smtClean="0"/>
              <a:t>Recover after failed step(s)</a:t>
            </a:r>
          </a:p>
          <a:p>
            <a:pPr lvl="1"/>
            <a:r>
              <a:rPr lang="en-US" dirty="0" smtClean="0"/>
              <a:t>Traditional ELT: Export Transform Load</a:t>
            </a:r>
          </a:p>
          <a:p>
            <a:pPr lvl="1"/>
            <a:r>
              <a:rPr lang="en-US" dirty="0" smtClean="0"/>
              <a:t>Often used to pull data into specialist databases</a:t>
            </a:r>
          </a:p>
          <a:p>
            <a:pPr lvl="2"/>
            <a:r>
              <a:rPr lang="en-US" dirty="0" smtClean="0"/>
              <a:t>Data Warehouse, Hadoop</a:t>
            </a:r>
            <a:endParaRPr lang="en-US" dirty="0"/>
          </a:p>
        </p:txBody>
      </p:sp>
      <p:pic>
        <p:nvPicPr>
          <p:cNvPr id="9" name="Picture 8" descr="spring-ba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630" y="-59735"/>
            <a:ext cx="2071370" cy="1751330"/>
          </a:xfrm>
          <a:prstGeom prst="rect">
            <a:avLst/>
          </a:prstGeom>
        </p:spPr>
      </p:pic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6608505" y="3732227"/>
            <a:ext cx="2312471" cy="716837"/>
          </a:xfrm>
          <a:prstGeom prst="roundRect">
            <a:avLst>
              <a:gd name="adj" fmla="val 218"/>
            </a:avLst>
          </a:prstGeom>
          <a:solidFill>
            <a:srgbClr val="FFFFFF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dirty="0" smtClean="0">
                <a:solidFill>
                  <a:srgbClr val="800000"/>
                </a:solidFill>
              </a:rPr>
              <a:t>Which is where </a:t>
            </a:r>
            <a:r>
              <a:rPr lang="en-AU" b="1" dirty="0" smtClean="0">
                <a:solidFill>
                  <a:srgbClr val="800000"/>
                </a:solidFill>
              </a:rPr>
              <a:t>Spring XD</a:t>
            </a:r>
            <a:r>
              <a:rPr lang="en-AU" dirty="0" smtClean="0">
                <a:solidFill>
                  <a:srgbClr val="800000"/>
                </a:solidFill>
              </a:rPr>
              <a:t> comes in</a:t>
            </a:r>
            <a:endParaRPr lang="en-AU" dirty="0">
              <a:solidFill>
                <a:srgbClr val="8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222855" y="3934812"/>
            <a:ext cx="2298418" cy="116875"/>
          </a:xfrm>
          <a:prstGeom prst="straightConnector1">
            <a:avLst/>
          </a:prstGeom>
          <a:ln w="19050">
            <a:solidFill>
              <a:srgbClr val="8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059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AMQP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Advanced Message Queuing Protocol</a:t>
            </a:r>
          </a:p>
          <a:p>
            <a:pPr lvl="1"/>
            <a:r>
              <a:rPr lang="en-US" dirty="0" smtClean="0"/>
              <a:t>Common protocol for messaging</a:t>
            </a:r>
          </a:p>
          <a:p>
            <a:pPr lvl="2"/>
            <a:r>
              <a:rPr lang="en-US" dirty="0" smtClean="0"/>
              <a:t>Like SMTP for email</a:t>
            </a:r>
          </a:p>
          <a:p>
            <a:pPr lvl="1"/>
            <a:r>
              <a:rPr lang="en-US" dirty="0" smtClean="0"/>
              <a:t>Several products: including </a:t>
            </a:r>
            <a:r>
              <a:rPr lang="en-US" dirty="0" err="1" smtClean="0"/>
              <a:t>Pivotal’s</a:t>
            </a:r>
            <a:r>
              <a:rPr lang="en-US" dirty="0" smtClean="0"/>
              <a:t> open-source Rabbit/MQ</a:t>
            </a:r>
          </a:p>
          <a:p>
            <a:pPr lvl="1"/>
            <a:r>
              <a:rPr lang="en-US" dirty="0" smtClean="0"/>
              <a:t>Fast, light, interoperable</a:t>
            </a:r>
          </a:p>
          <a:p>
            <a:pPr lvl="1"/>
            <a:r>
              <a:rPr lang="en-US" dirty="0" smtClean="0"/>
              <a:t>How do I get data in/out of my cloud(s)?</a:t>
            </a:r>
          </a:p>
          <a:p>
            <a:pPr lvl="2"/>
            <a:r>
              <a:rPr lang="en-US" dirty="0" smtClean="0"/>
              <a:t>Without paying huge licensing fees</a:t>
            </a:r>
          </a:p>
          <a:p>
            <a:pPr lvl="2"/>
            <a:r>
              <a:rPr lang="en-US" dirty="0" smtClean="0"/>
              <a:t>Need a common messaging infrastructure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AmqpTemplate</a:t>
            </a:r>
            <a:r>
              <a:rPr lang="en-US" dirty="0" smtClean="0"/>
              <a:t>: similar to </a:t>
            </a:r>
            <a:r>
              <a:rPr lang="en-US" dirty="0" err="1" smtClean="0">
                <a:latin typeface="Courier New"/>
                <a:cs typeface="Courier New"/>
              </a:rPr>
              <a:t>JmsTemplate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&lt;</a:t>
            </a:r>
            <a:r>
              <a:rPr lang="en-US" dirty="0" err="1" smtClean="0">
                <a:solidFill>
                  <a:srgbClr val="000090"/>
                </a:solidFill>
                <a:latin typeface="Courier New"/>
                <a:cs typeface="Courier New"/>
              </a:rPr>
              <a:t>rabbit:listener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-</a:t>
            </a:r>
            <a:r>
              <a:rPr lang="en-US" dirty="0" err="1" smtClean="0">
                <a:solidFill>
                  <a:srgbClr val="000090"/>
                </a:solidFill>
                <a:latin typeface="Courier New"/>
                <a:cs typeface="Courier New"/>
              </a:rPr>
              <a:t>container</a:t>
            </a:r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&gt; </a:t>
            </a:r>
            <a:r>
              <a:rPr lang="en-US" dirty="0" smtClean="0"/>
              <a:t>similar to JMS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4" name="Picture 3" descr="spring-amq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80" y="0"/>
            <a:ext cx="193802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99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LDAP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Lightweight Directory Access Protocol</a:t>
            </a:r>
          </a:p>
          <a:p>
            <a:pPr lvl="1"/>
            <a:r>
              <a:rPr lang="en-US" dirty="0" smtClean="0"/>
              <a:t>Both a protocol and an old-style hierarchical database</a:t>
            </a:r>
          </a:p>
          <a:p>
            <a:r>
              <a:rPr lang="en-US" dirty="0" smtClean="0"/>
              <a:t>Project Features</a:t>
            </a:r>
          </a:p>
          <a:p>
            <a:pPr lvl="1"/>
            <a:r>
              <a:rPr lang="en-US" dirty="0" smtClean="0"/>
              <a:t>LDAP </a:t>
            </a:r>
            <a:r>
              <a:rPr lang="en-US" dirty="0"/>
              <a:t>template </a:t>
            </a:r>
            <a:r>
              <a:rPr lang="en-US" dirty="0" smtClean="0"/>
              <a:t>(like </a:t>
            </a:r>
            <a:r>
              <a:rPr lang="en-US" dirty="0" err="1" smtClean="0">
                <a:latin typeface="Courier New"/>
                <a:cs typeface="Courier New"/>
              </a:rPr>
              <a:t>JdbcTemplate</a:t>
            </a:r>
            <a:r>
              <a:rPr lang="en-US" dirty="0" smtClean="0"/>
              <a:t>) hides LDAP API</a:t>
            </a:r>
          </a:p>
          <a:p>
            <a:pPr lvl="1"/>
            <a:r>
              <a:rPr lang="en-US" dirty="0" smtClean="0"/>
              <a:t>Throws Spring’s unchecked </a:t>
            </a:r>
            <a:r>
              <a:rPr lang="en-US" dirty="0" err="1" smtClean="0">
                <a:latin typeface="Courier New"/>
                <a:cs typeface="Courier New"/>
              </a:rPr>
              <a:t>DataAccessExceptions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Classes </a:t>
            </a:r>
            <a:r>
              <a:rPr lang="en-US" dirty="0"/>
              <a:t>for dynamically building LDAP filters and Distinguished Names (DNs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Client</a:t>
            </a:r>
            <a:r>
              <a:rPr lang="en-US" dirty="0"/>
              <a:t>-side LDAP transaction </a:t>
            </a:r>
            <a:r>
              <a:rPr lang="en-US" dirty="0" smtClean="0"/>
              <a:t>management (LDAP has none)</a:t>
            </a:r>
          </a:p>
        </p:txBody>
      </p:sp>
      <p:pic>
        <p:nvPicPr>
          <p:cNvPr id="4" name="Picture 3" descr="spring-ld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28" y="105933"/>
            <a:ext cx="2018030" cy="17513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2967" y="4149511"/>
            <a:ext cx="571452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00FF"/>
                </a:solidFill>
                <a:latin typeface="Calibri"/>
                <a:cs typeface="Calibri"/>
              </a:rPr>
              <a:t>dn</a:t>
            </a:r>
            <a:r>
              <a:rPr lang="en-US" sz="2000" dirty="0">
                <a:solidFill>
                  <a:srgbClr val="0000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0000FF"/>
                </a:solidFill>
                <a:latin typeface="Calibri"/>
                <a:cs typeface="Calibri"/>
              </a:rPr>
              <a:t>cn</a:t>
            </a:r>
            <a:r>
              <a:rPr lang="en-US" sz="2000" dirty="0" smtClean="0">
                <a:solidFill>
                  <a:srgbClr val="0000FF"/>
                </a:solidFill>
                <a:latin typeface="Calibri"/>
                <a:cs typeface="Calibri"/>
              </a:rPr>
              <a:t>=chapman, </a:t>
            </a:r>
            <a:r>
              <a:rPr lang="en-US" sz="2000" dirty="0" err="1" smtClean="0">
                <a:solidFill>
                  <a:srgbClr val="0000FF"/>
                </a:solidFill>
                <a:latin typeface="Calibri"/>
                <a:cs typeface="Calibri"/>
              </a:rPr>
              <a:t>ou</a:t>
            </a:r>
            <a:r>
              <a:rPr lang="en-US" sz="2000" dirty="0" smtClean="0">
                <a:solidFill>
                  <a:srgbClr val="0000FF"/>
                </a:solidFill>
                <a:latin typeface="Calibri"/>
                <a:cs typeface="Calibri"/>
              </a:rPr>
              <a:t>=employees, dc=pivotal, dc=com</a:t>
            </a:r>
          </a:p>
        </p:txBody>
      </p:sp>
    </p:spTree>
    <p:extLst>
      <p:ext uri="{BB962C8B-B14F-4D97-AF65-F5344CB8AC3E}">
        <p14:creationId xmlns:p14="http://schemas.microsoft.com/office/powerpoint/2010/main" val="9389297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Mobile and Social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Spring Mobile</a:t>
            </a:r>
          </a:p>
          <a:p>
            <a:pPr lvl="1"/>
            <a:r>
              <a:rPr lang="en-US" dirty="0" smtClean="0"/>
              <a:t>MVC interceptor to enable </a:t>
            </a:r>
            <a:r>
              <a:rPr lang="en-US" dirty="0"/>
              <a:t>device </a:t>
            </a:r>
            <a:r>
              <a:rPr lang="en-US" dirty="0" smtClean="0"/>
              <a:t>detection and site-preferences</a:t>
            </a:r>
            <a:endParaRPr lang="en-US" dirty="0"/>
          </a:p>
          <a:p>
            <a:pPr lvl="1"/>
            <a:r>
              <a:rPr lang="en-US" dirty="0" smtClean="0"/>
              <a:t>Automatically redirect to “mobile” site</a:t>
            </a:r>
          </a:p>
          <a:p>
            <a:pPr lvl="1"/>
            <a:r>
              <a:rPr lang="en-US" dirty="0" smtClean="0"/>
              <a:t>Device object available to MVC controllers</a:t>
            </a:r>
          </a:p>
          <a:p>
            <a:r>
              <a:rPr lang="en-US" dirty="0" smtClean="0"/>
              <a:t>Spring Social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andle </a:t>
            </a:r>
            <a:r>
              <a:rPr lang="en-US" dirty="0"/>
              <a:t>user-</a:t>
            </a:r>
            <a:r>
              <a:rPr lang="en-US" dirty="0" smtClean="0"/>
              <a:t>accounts</a:t>
            </a:r>
          </a:p>
          <a:p>
            <a:pPr lvl="1"/>
            <a:r>
              <a:rPr lang="en-US" dirty="0" smtClean="0"/>
              <a:t>Login </a:t>
            </a:r>
            <a:r>
              <a:rPr lang="en-US" dirty="0"/>
              <a:t>using Spring Security </a:t>
            </a:r>
            <a:r>
              <a:rPr lang="en-US" dirty="0" err="1"/>
              <a:t>OAuth</a:t>
            </a:r>
            <a:endParaRPr lang="en-US" dirty="0"/>
          </a:p>
          <a:p>
            <a:pPr lvl="1"/>
            <a:r>
              <a:rPr lang="en-US" dirty="0"/>
              <a:t>Sub-projects for </a:t>
            </a:r>
            <a:r>
              <a:rPr lang="en-US" dirty="0" smtClean="0"/>
              <a:t>accessing Facebook</a:t>
            </a:r>
            <a:r>
              <a:rPr lang="en-US" dirty="0"/>
              <a:t>, Twitter, </a:t>
            </a:r>
            <a:r>
              <a:rPr lang="en-US" dirty="0" smtClean="0"/>
              <a:t>LinkedIn data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pring-soci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120" y="3423181"/>
            <a:ext cx="1061905" cy="900000"/>
          </a:xfrm>
          <a:prstGeom prst="rect">
            <a:avLst/>
          </a:prstGeom>
        </p:spPr>
      </p:pic>
      <p:pic>
        <p:nvPicPr>
          <p:cNvPr id="5" name="Picture 4" descr="spring-mobil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017" y="1848243"/>
            <a:ext cx="87403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978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Android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Provides </a:t>
            </a:r>
            <a:r>
              <a:rPr lang="en-US" dirty="0"/>
              <a:t>components of </a:t>
            </a:r>
            <a:r>
              <a:rPr lang="en-US" dirty="0" smtClean="0"/>
              <a:t>Spring for </a:t>
            </a:r>
            <a:r>
              <a:rPr lang="en-US" dirty="0"/>
              <a:t>use in Android </a:t>
            </a:r>
            <a:r>
              <a:rPr lang="en-US" dirty="0" smtClean="0"/>
              <a:t>apps</a:t>
            </a:r>
            <a:endParaRPr lang="en-US" dirty="0"/>
          </a:p>
          <a:p>
            <a:pPr lvl="1"/>
            <a:r>
              <a:rPr lang="en-US" dirty="0" smtClean="0"/>
              <a:t>REST client </a:t>
            </a:r>
            <a:r>
              <a:rPr lang="en-US" dirty="0"/>
              <a:t>for Android</a:t>
            </a:r>
          </a:p>
          <a:p>
            <a:pPr lvl="1"/>
            <a:r>
              <a:rPr lang="en-US" dirty="0" err="1" smtClean="0"/>
              <a:t>OAuth</a:t>
            </a:r>
            <a:r>
              <a:rPr lang="en-US" dirty="0" smtClean="0"/>
              <a:t> </a:t>
            </a:r>
            <a:r>
              <a:rPr lang="en-US" dirty="0"/>
              <a:t>support for accessing secure </a:t>
            </a:r>
            <a:r>
              <a:rPr lang="en-US" dirty="0" smtClean="0"/>
              <a:t>APIs</a:t>
            </a:r>
          </a:p>
          <a:p>
            <a:pPr lvl="1"/>
            <a:r>
              <a:rPr lang="en-US" dirty="0" smtClean="0"/>
              <a:t>See </a:t>
            </a:r>
            <a:r>
              <a:rPr lang="en-US" dirty="0" smtClean="0">
                <a:solidFill>
                  <a:schemeClr val="bg2"/>
                </a:solidFill>
                <a:hlinkClick r:id="rId2"/>
              </a:rPr>
              <a:t>https</a:t>
            </a:r>
            <a:r>
              <a:rPr lang="en-US" dirty="0">
                <a:solidFill>
                  <a:schemeClr val="bg2"/>
                </a:solidFill>
                <a:hlinkClick r:id="rId2"/>
              </a:rPr>
              <a:t>://spring.io/guides/gs/consuming-rest-android/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pPr lvl="1"/>
            <a:endParaRPr lang="en-US" dirty="0"/>
          </a:p>
        </p:txBody>
      </p:sp>
      <p:pic>
        <p:nvPicPr>
          <p:cNvPr id="4" name="Picture 3" descr="spring-androi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697" y="2486875"/>
            <a:ext cx="2160270" cy="184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700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Support for multiple no-SQL databases</a:t>
            </a:r>
          </a:p>
          <a:p>
            <a:pPr lvl="1"/>
            <a:r>
              <a:rPr lang="en-US" dirty="0" smtClean="0"/>
              <a:t>JPA, Mongo/DB, </a:t>
            </a:r>
            <a:r>
              <a:rPr lang="en-US" dirty="0" err="1" smtClean="0"/>
              <a:t>Redis</a:t>
            </a:r>
            <a:r>
              <a:rPr lang="en-US" dirty="0" smtClean="0"/>
              <a:t>, Gemfire, Neo4j,</a:t>
            </a:r>
            <a:br>
              <a:rPr lang="en-US" dirty="0" smtClean="0"/>
            </a:br>
            <a:r>
              <a:rPr lang="en-US" dirty="0" smtClean="0"/>
              <a:t>Hadoop, JDBC Extensions</a:t>
            </a:r>
          </a:p>
          <a:p>
            <a:pPr lvl="1"/>
            <a:r>
              <a:rPr lang="en-US" dirty="0" smtClean="0"/>
              <a:t>Template classes for database access (like </a:t>
            </a:r>
            <a:r>
              <a:rPr lang="en-US" dirty="0" err="1" smtClean="0">
                <a:latin typeface="Courier New"/>
                <a:cs typeface="Courier New"/>
              </a:rPr>
              <a:t>JdbcTemplate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Annotations for automated persistence (like JPA </a:t>
            </a:r>
            <a:r>
              <a:rPr lang="en-US" dirty="0" smtClean="0">
                <a:latin typeface="Courier New"/>
                <a:cs typeface="Courier New"/>
              </a:rPr>
              <a:t>@Entity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Spring name-spaces for configuration</a:t>
            </a:r>
            <a:endParaRPr lang="en-US" dirty="0"/>
          </a:p>
        </p:txBody>
      </p:sp>
      <p:pic>
        <p:nvPicPr>
          <p:cNvPr id="4" name="Picture 3" descr="spring-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98" y="86778"/>
            <a:ext cx="1866900" cy="17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286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0589" y="1811506"/>
            <a:ext cx="5711359" cy="507831"/>
          </a:xfrm>
        </p:spPr>
        <p:txBody>
          <a:bodyPr/>
          <a:lstStyle/>
          <a:p>
            <a:r>
              <a:rPr lang="en-US" dirty="0" smtClean="0"/>
              <a:t>Part 1: Spring Update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0590" y="2633385"/>
            <a:ext cx="6048375" cy="1107995"/>
          </a:xfrm>
        </p:spPr>
        <p:txBody>
          <a:bodyPr/>
          <a:lstStyle/>
          <a:p>
            <a:r>
              <a:rPr lang="en-US" dirty="0" smtClean="0"/>
              <a:t>Paul Chapman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Senior Consultant, </a:t>
            </a:r>
            <a:r>
              <a:rPr lang="en-US" dirty="0"/>
              <a:t>Pivotal</a:t>
            </a:r>
          </a:p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08582" y="3753904"/>
            <a:ext cx="5026550" cy="276999"/>
          </a:xfrm>
        </p:spPr>
        <p:txBody>
          <a:bodyPr/>
          <a:lstStyle/>
          <a:p>
            <a:r>
              <a:rPr lang="en-US" dirty="0" err="1" smtClean="0"/>
              <a:t>pchapman@gopivotal.com</a:t>
            </a:r>
            <a:r>
              <a:rPr lang="en-US" dirty="0" smtClean="0"/>
              <a:t>	  </a:t>
            </a:r>
            <a:endParaRPr lang="en-US" dirty="0"/>
          </a:p>
        </p:txBody>
      </p:sp>
      <p:pic>
        <p:nvPicPr>
          <p:cNvPr id="6" name="Picture 5" descr="spring-i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103" y="531613"/>
            <a:ext cx="1885754" cy="6476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70826" y="3707737"/>
            <a:ext cx="444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 smtClean="0">
                <a:solidFill>
                  <a:schemeClr val="tx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GitHub</a:t>
            </a:r>
            <a:r>
              <a:rPr lang="en-US" i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: paulc4 – these slides and demos</a:t>
            </a:r>
          </a:p>
        </p:txBody>
      </p:sp>
    </p:spTree>
    <p:extLst>
      <p:ext uri="{BB962C8B-B14F-4D97-AF65-F5344CB8AC3E}">
        <p14:creationId xmlns:p14="http://schemas.microsoft.com/office/powerpoint/2010/main" val="41905027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– Instant Repositories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1313" indent="-341313">
              <a:buFont typeface="Verdan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smtClean="0"/>
              <a:t>Just one feature of Spring Data</a:t>
            </a:r>
          </a:p>
          <a:p>
            <a:pPr marL="341313" indent="-341313">
              <a:buFont typeface="Verdan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smtClean="0"/>
              <a:t>How</a:t>
            </a:r>
            <a:r>
              <a:rPr lang="en-US" dirty="0"/>
              <a:t>?</a:t>
            </a:r>
          </a:p>
          <a:p>
            <a:pPr marL="741363" lvl="1" indent="-284163">
              <a:buFont typeface="Verdana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Annotate domain classes suitably to define keys and enable persistence</a:t>
            </a:r>
          </a:p>
          <a:p>
            <a:pPr marL="741363" lvl="1" indent="-284163">
              <a:buFont typeface="Verdana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>
                <a:cs typeface="Verdana" charset="0"/>
              </a:rPr>
              <a:t>Define your repository as an </a:t>
            </a:r>
            <a:r>
              <a:rPr lang="en-US" i="1" dirty="0"/>
              <a:t>interface</a:t>
            </a:r>
          </a:p>
          <a:p>
            <a:pPr marL="341313" indent="-341313">
              <a:buFont typeface="Verdan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Spring will implement it at run-time</a:t>
            </a:r>
          </a:p>
          <a:p>
            <a:pPr marL="741363" lvl="1" indent="-284163">
              <a:buFont typeface="Verdana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Scans for interfaces extending Repository &lt;T, K&gt;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1787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– Mark-up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1313" indent="-341313">
              <a:buFont typeface="Verdan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smtClean="0"/>
              <a:t>You do </a:t>
            </a:r>
            <a:r>
              <a:rPr lang="en-US" dirty="0"/>
              <a:t>this for JPA anyway</a:t>
            </a:r>
          </a:p>
          <a:p>
            <a:pPr marL="741363" lvl="1" indent="-284163">
              <a:buFont typeface="Verdana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Spring Data defines similar annotations for other storage products </a:t>
            </a:r>
          </a:p>
          <a:p>
            <a:endParaRPr lang="en-US" dirty="0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528487" y="1830205"/>
            <a:ext cx="5553052" cy="2776857"/>
          </a:xfrm>
          <a:prstGeom prst="roundRect">
            <a:avLst>
              <a:gd name="adj" fmla="val 60"/>
            </a:avLst>
          </a:prstGeom>
          <a:solidFill>
            <a:srgbClr val="FFFFCC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4C4C4C"/>
                </a:solidFill>
                <a:latin typeface="Monaco"/>
                <a:cs typeface="Monaco"/>
              </a:rPr>
              <a:t>@Entity @Table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(...)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class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Customer {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400" dirty="0">
              <a:solidFill>
                <a:srgbClr val="008080"/>
              </a:solidFill>
              <a:latin typeface="Monaco"/>
              <a:cs typeface="Monaco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en-AU" sz="1400" dirty="0">
                <a:solidFill>
                  <a:srgbClr val="4C4C4C"/>
                </a:solidFill>
                <a:latin typeface="Monaco"/>
                <a:cs typeface="Monaco"/>
              </a:rPr>
              <a:t>@Id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4C4C4C"/>
                </a:solidFill>
                <a:latin typeface="Monaco"/>
                <a:cs typeface="Monaco"/>
              </a:rPr>
              <a:t>  @</a:t>
            </a:r>
            <a:r>
              <a:rPr lang="en-AU" sz="1400" dirty="0" err="1">
                <a:solidFill>
                  <a:srgbClr val="4C4C4C"/>
                </a:solidFill>
                <a:latin typeface="Monaco"/>
                <a:cs typeface="Monaco"/>
              </a:rPr>
              <a:t>GeneratedValue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(strategy = </a:t>
            </a:r>
            <a:r>
              <a:rPr lang="en-AU" sz="1400" dirty="0" err="1">
                <a:solidFill>
                  <a:srgbClr val="000000"/>
                </a:solidFill>
                <a:latin typeface="Monaco"/>
                <a:cs typeface="Monaco"/>
              </a:rPr>
              <a:t>GenerationType.AUTO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)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private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Long </a:t>
            </a:r>
            <a:r>
              <a:rPr lang="en-AU" sz="1400" dirty="0">
                <a:solidFill>
                  <a:srgbClr val="0000C0"/>
                </a:solidFill>
                <a:latin typeface="Monaco"/>
                <a:cs typeface="Monaco"/>
              </a:rPr>
              <a:t>id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400" dirty="0">
              <a:solidFill>
                <a:srgbClr val="000000"/>
              </a:solidFill>
              <a:latin typeface="Monaco"/>
              <a:cs typeface="Monaco"/>
            </a:endParaRP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private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Date </a:t>
            </a:r>
            <a:r>
              <a:rPr lang="en-AU" sz="1400" dirty="0" err="1">
                <a:solidFill>
                  <a:srgbClr val="0000C0"/>
                </a:solidFill>
                <a:latin typeface="Monaco"/>
                <a:cs typeface="Monaco"/>
              </a:rPr>
              <a:t>firstOrderDate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private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String </a:t>
            </a:r>
            <a:r>
              <a:rPr lang="en-AU" sz="1400" dirty="0">
                <a:solidFill>
                  <a:srgbClr val="0000C0"/>
                </a:solidFill>
                <a:latin typeface="Monaco"/>
                <a:cs typeface="Monaco"/>
              </a:rPr>
              <a:t>email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400" dirty="0">
              <a:solidFill>
                <a:srgbClr val="000000"/>
              </a:solidFill>
              <a:latin typeface="Monaco"/>
              <a:cs typeface="Monaco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en-AU" sz="1400" dirty="0">
                <a:solidFill>
                  <a:srgbClr val="355E00"/>
                </a:solidFill>
                <a:latin typeface="Monaco"/>
                <a:cs typeface="Monaco"/>
              </a:rPr>
              <a:t>// </a:t>
            </a:r>
            <a:r>
              <a:rPr lang="en-AU" sz="1600" dirty="0">
                <a:solidFill>
                  <a:srgbClr val="355E00"/>
                </a:solidFill>
                <a:latin typeface="Monaco"/>
                <a:cs typeface="Monaco"/>
              </a:rPr>
              <a:t>Other data-members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}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5657359" y="1980091"/>
            <a:ext cx="2976562" cy="709992"/>
          </a:xfrm>
          <a:prstGeom prst="roundRect">
            <a:avLst>
              <a:gd name="adj" fmla="val 60"/>
            </a:avLst>
          </a:prstGeom>
          <a:solidFill>
            <a:srgbClr val="FFFFCC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4C4C4C"/>
                </a:solidFill>
                <a:latin typeface="Monaco"/>
                <a:cs typeface="Monaco"/>
              </a:rPr>
              <a:t>@Document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class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Customer {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 ... 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657359" y="3562349"/>
            <a:ext cx="2976562" cy="737049"/>
          </a:xfrm>
          <a:prstGeom prst="roundRect">
            <a:avLst>
              <a:gd name="adj" fmla="val 60"/>
            </a:avLst>
          </a:prstGeom>
          <a:solidFill>
            <a:srgbClr val="FFFFCC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4C4C4C"/>
                </a:solidFill>
                <a:latin typeface="Monaco"/>
                <a:cs typeface="Monaco"/>
              </a:rPr>
              <a:t>@Region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class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Customer {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 ... 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625350" y="3928625"/>
            <a:ext cx="1620077" cy="575883"/>
          </a:xfrm>
          <a:prstGeom prst="roundRect">
            <a:avLst>
              <a:gd name="adj" fmla="val 227"/>
            </a:avLst>
          </a:prstGeom>
          <a:solidFill>
            <a:srgbClr val="FFFFFF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i="1" dirty="0">
                <a:solidFill>
                  <a:srgbClr val="800000"/>
                </a:solidFill>
                <a:latin typeface="Verdana" charset="0"/>
              </a:rPr>
              <a:t>JPA – </a:t>
            </a:r>
            <a:r>
              <a:rPr lang="en-AU" i="1" dirty="0" smtClean="0">
                <a:solidFill>
                  <a:srgbClr val="800000"/>
                </a:solidFill>
                <a:latin typeface="Verdana" charset="0"/>
              </a:rPr>
              <a:t>map</a:t>
            </a:r>
          </a:p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i="1" dirty="0" smtClean="0">
                <a:solidFill>
                  <a:srgbClr val="800000"/>
                </a:solidFill>
                <a:latin typeface="Verdana" charset="0"/>
              </a:rPr>
              <a:t>to </a:t>
            </a:r>
            <a:r>
              <a:rPr lang="en-AU" i="1" dirty="0">
                <a:solidFill>
                  <a:srgbClr val="800000"/>
                </a:solidFill>
                <a:latin typeface="Verdana" charset="0"/>
              </a:rPr>
              <a:t>a Table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822999" y="4173178"/>
            <a:ext cx="1924636" cy="560105"/>
          </a:xfrm>
          <a:prstGeom prst="roundRect">
            <a:avLst>
              <a:gd name="adj" fmla="val 227"/>
            </a:avLst>
          </a:prstGeom>
          <a:solidFill>
            <a:srgbClr val="FFFFFF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i="1" dirty="0">
                <a:solidFill>
                  <a:srgbClr val="800000"/>
                </a:solidFill>
                <a:latin typeface="Verdana" charset="0"/>
              </a:rPr>
              <a:t>Gemfire – </a:t>
            </a:r>
            <a:r>
              <a:rPr lang="en-AU" i="1" dirty="0" smtClean="0">
                <a:solidFill>
                  <a:srgbClr val="800000"/>
                </a:solidFill>
                <a:latin typeface="Verdana" charset="0"/>
              </a:rPr>
              <a:t>map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i="1" dirty="0" smtClean="0">
                <a:solidFill>
                  <a:srgbClr val="800000"/>
                </a:solidFill>
                <a:latin typeface="Verdana" charset="0"/>
              </a:rPr>
              <a:t>to a region</a:t>
            </a:r>
            <a:endParaRPr lang="en-AU" i="1" dirty="0">
              <a:solidFill>
                <a:srgbClr val="800000"/>
              </a:solidFill>
              <a:latin typeface="Verdana" charset="0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6444115" y="2622640"/>
            <a:ext cx="2465387" cy="525065"/>
          </a:xfrm>
          <a:prstGeom prst="roundRect">
            <a:avLst>
              <a:gd name="adj" fmla="val 227"/>
            </a:avLst>
          </a:prstGeom>
          <a:solidFill>
            <a:srgbClr val="FFFFFF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i="1" dirty="0" err="1">
                <a:solidFill>
                  <a:srgbClr val="800000"/>
                </a:solidFill>
                <a:latin typeface="Verdana" charset="0"/>
              </a:rPr>
              <a:t>MongoDB</a:t>
            </a:r>
            <a:r>
              <a:rPr lang="en-AU" i="1" dirty="0">
                <a:solidFill>
                  <a:srgbClr val="800000"/>
                </a:solidFill>
                <a:latin typeface="Verdana" charset="0"/>
              </a:rPr>
              <a:t> – map to a JSON document</a:t>
            </a:r>
          </a:p>
        </p:txBody>
      </p:sp>
    </p:spTree>
    <p:extLst>
      <p:ext uri="{BB962C8B-B14F-4D97-AF65-F5344CB8AC3E}">
        <p14:creationId xmlns:p14="http://schemas.microsoft.com/office/powerpoint/2010/main" val="28438181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– Extend Predefined Interfaces</a:t>
            </a:r>
            <a:endParaRPr lang="en-US" dirty="0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300634" y="915102"/>
            <a:ext cx="8312909" cy="3368519"/>
          </a:xfrm>
          <a:prstGeom prst="roundRect">
            <a:avLst>
              <a:gd name="adj" fmla="val 46"/>
            </a:avLst>
          </a:prstGeom>
          <a:solidFill>
            <a:srgbClr val="FFFFCC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26000" rIns="90000" bIns="126000" anchor="ctr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interface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/>
                <a:cs typeface="Monaco"/>
              </a:rPr>
              <a:t>CrudRepository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&lt;T, ID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     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extends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/>
                <a:cs typeface="Monaco"/>
              </a:rPr>
              <a:t>Serializable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&gt;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extends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Repository&lt;T, ID&gt; {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600" dirty="0">
              <a:solidFill>
                <a:srgbClr val="000000"/>
              </a:solidFill>
              <a:latin typeface="Monaco"/>
              <a:cs typeface="Monaco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&lt;S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extends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T&gt; save(S entity);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&lt;S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extends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T&gt; </a:t>
            </a:r>
            <a:r>
              <a:rPr lang="en-AU" sz="1600" dirty="0" err="1">
                <a:solidFill>
                  <a:srgbClr val="000000"/>
                </a:solidFill>
                <a:latin typeface="Monaco"/>
                <a:cs typeface="Monaco"/>
              </a:rPr>
              <a:t>Iterable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&lt;S&gt; save(</a:t>
            </a:r>
            <a:r>
              <a:rPr lang="en-AU" sz="1600" dirty="0" err="1">
                <a:solidFill>
                  <a:srgbClr val="000000"/>
                </a:solidFill>
                <a:latin typeface="Monaco"/>
                <a:cs typeface="Monaco"/>
              </a:rPr>
              <a:t>Iterable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&lt;S&gt; entities);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600" dirty="0">
              <a:solidFill>
                <a:srgbClr val="000000"/>
              </a:solidFill>
              <a:latin typeface="Monaco"/>
              <a:cs typeface="Monaco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T </a:t>
            </a:r>
            <a:r>
              <a:rPr lang="en-AU" sz="1600" dirty="0" err="1">
                <a:solidFill>
                  <a:srgbClr val="000000"/>
                </a:solidFill>
                <a:latin typeface="Monaco"/>
                <a:cs typeface="Monaco"/>
              </a:rPr>
              <a:t>findOne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(ID id);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/>
                <a:cs typeface="Monaco"/>
              </a:rPr>
              <a:t>Iterable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&lt;T&gt; </a:t>
            </a:r>
            <a:r>
              <a:rPr lang="en-AU" sz="1600" dirty="0" err="1">
                <a:solidFill>
                  <a:srgbClr val="000000"/>
                </a:solidFill>
                <a:latin typeface="Monaco"/>
                <a:cs typeface="Monaco"/>
              </a:rPr>
              <a:t>findAll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();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600" dirty="0">
              <a:solidFill>
                <a:srgbClr val="000000"/>
              </a:solidFill>
              <a:latin typeface="Monaco"/>
              <a:cs typeface="Monaco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void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delete(ID id);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void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delete(T entity);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void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/>
                <a:cs typeface="Monaco"/>
              </a:rPr>
              <a:t>deleteAll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();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}</a:t>
            </a: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auto">
          <a:xfrm>
            <a:off x="2342693" y="4083606"/>
            <a:ext cx="6373390" cy="426244"/>
          </a:xfrm>
          <a:prstGeom prst="roundRect">
            <a:avLst>
              <a:gd name="adj" fmla="val 190"/>
            </a:avLst>
          </a:prstGeom>
          <a:solidFill>
            <a:srgbClr val="FFFFCC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26000" rIns="90000" bIns="126000" anchor="ctr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interface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Repository&lt;Customer, Long&gt; {  }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5751468" y="2745305"/>
            <a:ext cx="3068637" cy="891435"/>
          </a:xfrm>
          <a:prstGeom prst="roundRect">
            <a:avLst>
              <a:gd name="adj" fmla="val 218"/>
            </a:avLst>
          </a:prstGeom>
          <a:solidFill>
            <a:srgbClr val="FFFFFF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>
                <a:solidFill>
                  <a:srgbClr val="800000"/>
                </a:solidFill>
              </a:rPr>
              <a:t>Marker interface – add</a:t>
            </a:r>
          </a:p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>
                <a:solidFill>
                  <a:srgbClr val="800000"/>
                </a:solidFill>
              </a:rPr>
              <a:t>any methods from</a:t>
            </a:r>
          </a:p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>
                <a:solidFill>
                  <a:srgbClr val="800000"/>
                </a:solidFill>
              </a:rPr>
              <a:t>CrudRepository or finders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071893" y="3258078"/>
            <a:ext cx="922880" cy="915100"/>
          </a:xfrm>
          <a:prstGeom prst="straightConnector1">
            <a:avLst/>
          </a:prstGeom>
          <a:ln w="19050">
            <a:solidFill>
              <a:srgbClr val="8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3411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– Add Finders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1313" indent="-341313">
              <a:buFont typeface="Verdan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Auto-generated finders obey naming convention</a:t>
            </a:r>
          </a:p>
          <a:p>
            <a:pPr marL="741363" lvl="1" indent="-284163">
              <a:buFont typeface="Verdana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err="1"/>
              <a:t>findBy</a:t>
            </a:r>
            <a:r>
              <a:rPr lang="en-US" i="1" dirty="0">
                <a:solidFill>
                  <a:srgbClr val="800000"/>
                </a:solidFill>
              </a:rPr>
              <a:t>&lt;</a:t>
            </a:r>
            <a:r>
              <a:rPr lang="en-US" i="1" dirty="0" err="1">
                <a:solidFill>
                  <a:srgbClr val="800000"/>
                </a:solidFill>
              </a:rPr>
              <a:t>DataMember</a:t>
            </a:r>
            <a:r>
              <a:rPr lang="en-US" i="1" dirty="0">
                <a:solidFill>
                  <a:srgbClr val="800000"/>
                </a:solidFill>
              </a:rPr>
              <a:t>&gt;</a:t>
            </a:r>
            <a:r>
              <a:rPr lang="en-US" i="1" dirty="0">
                <a:solidFill>
                  <a:srgbClr val="0000FF"/>
                </a:solidFill>
              </a:rPr>
              <a:t>&lt;Op</a:t>
            </a:r>
            <a:r>
              <a:rPr lang="en-US" i="1" dirty="0" smtClean="0">
                <a:solidFill>
                  <a:srgbClr val="0000FF"/>
                </a:solidFill>
              </a:rPr>
              <a:t>&gt; </a:t>
            </a:r>
            <a:r>
              <a:rPr lang="en-US" dirty="0" smtClean="0">
                <a:solidFill>
                  <a:schemeClr val="bg2"/>
                </a:solidFill>
              </a:rPr>
              <a:t>: </a:t>
            </a:r>
            <a:r>
              <a:rPr lang="en-US" dirty="0" smtClean="0">
                <a:solidFill>
                  <a:srgbClr val="0000FF"/>
                </a:solidFill>
              </a:rPr>
              <a:t>&lt;</a:t>
            </a:r>
            <a:r>
              <a:rPr lang="en-US" dirty="0">
                <a:solidFill>
                  <a:srgbClr val="0000FF"/>
                </a:solidFill>
              </a:rPr>
              <a:t>Op&gt;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 err="1" smtClean="0"/>
              <a:t>Gt</a:t>
            </a:r>
            <a:r>
              <a:rPr lang="en-US" dirty="0"/>
              <a:t>, Lt, Ne, Between, Like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228742" y="2003753"/>
            <a:ext cx="8447900" cy="2540194"/>
          </a:xfrm>
          <a:prstGeom prst="roundRect">
            <a:avLst>
              <a:gd name="adj" fmla="val 79"/>
            </a:avLst>
          </a:prstGeom>
          <a:solidFill>
            <a:srgbClr val="FFFFCC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interface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400" dirty="0" err="1">
                <a:solidFill>
                  <a:srgbClr val="000000"/>
                </a:solidFill>
                <a:latin typeface="Monaco"/>
                <a:cs typeface="Monaco"/>
              </a:rPr>
              <a:t>CustomerRepository</a:t>
            </a:r>
            <a:endParaRPr lang="en-AU" sz="1400" dirty="0">
              <a:solidFill>
                <a:srgbClr val="000000"/>
              </a:solidFill>
              <a:latin typeface="Monaco"/>
              <a:cs typeface="Monaco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    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extends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400" dirty="0" err="1">
                <a:solidFill>
                  <a:srgbClr val="000000"/>
                </a:solidFill>
                <a:latin typeface="Monaco"/>
                <a:cs typeface="Monaco"/>
              </a:rPr>
              <a:t>CrudRepository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&lt;Customer, </a:t>
            </a:r>
            <a:r>
              <a:rPr lang="en-AU" sz="1400" i="1" dirty="0">
                <a:solidFill>
                  <a:srgbClr val="000000"/>
                </a:solidFill>
                <a:latin typeface="Monaco"/>
                <a:cs typeface="Monaco"/>
              </a:rPr>
              <a:t>Long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&gt; {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400" dirty="0"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    public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Customer </a:t>
            </a:r>
            <a:r>
              <a:rPr lang="en-AU" sz="1400" dirty="0" err="1">
                <a:solidFill>
                  <a:srgbClr val="000000"/>
                </a:solidFill>
                <a:latin typeface="Monaco"/>
                <a:cs typeface="Monaco"/>
              </a:rPr>
              <a:t>findByEmail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(String </a:t>
            </a:r>
            <a:r>
              <a:rPr lang="en-AU" sz="1400" dirty="0" err="1">
                <a:solidFill>
                  <a:srgbClr val="000000"/>
                </a:solidFill>
                <a:latin typeface="Monaco"/>
                <a:cs typeface="Monaco"/>
              </a:rPr>
              <a:t>someEmail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);     </a:t>
            </a:r>
            <a:r>
              <a:rPr lang="en-AU" sz="1400" dirty="0">
                <a:solidFill>
                  <a:srgbClr val="355E00"/>
                </a:solidFill>
                <a:latin typeface="Monaco"/>
                <a:cs typeface="Monaco"/>
              </a:rPr>
              <a:t>// No &lt;Op&gt; for Equals</a:t>
            </a:r>
          </a:p>
          <a:p>
            <a:pPr>
              <a:lnSpc>
                <a:spcPct val="100000"/>
              </a:lnSpc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Customer </a:t>
            </a:r>
            <a:r>
              <a:rPr lang="en-AU" sz="1400" dirty="0" err="1">
                <a:solidFill>
                  <a:srgbClr val="000000"/>
                </a:solidFill>
                <a:latin typeface="Monaco"/>
                <a:cs typeface="Monaco"/>
              </a:rPr>
              <a:t>findByFirstOrderDateGt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(Date </a:t>
            </a:r>
            <a:r>
              <a:rPr lang="en-AU" sz="1400" dirty="0" err="1">
                <a:solidFill>
                  <a:srgbClr val="000000"/>
                </a:solidFill>
                <a:latin typeface="Monaco"/>
                <a:cs typeface="Monaco"/>
              </a:rPr>
              <a:t>someDate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);</a:t>
            </a:r>
          </a:p>
          <a:p>
            <a:pPr>
              <a:lnSpc>
                <a:spcPct val="100000"/>
              </a:lnSpc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Customer </a:t>
            </a:r>
            <a:r>
              <a:rPr lang="en-AU" sz="1400" dirty="0" err="1">
                <a:solidFill>
                  <a:srgbClr val="000000"/>
                </a:solidFill>
                <a:latin typeface="Monaco"/>
                <a:cs typeface="Monaco"/>
              </a:rPr>
              <a:t>findByFirstOrderDateBetween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(Date d1, Date d2);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400" dirty="0">
              <a:solidFill>
                <a:srgbClr val="000000"/>
              </a:solidFill>
              <a:latin typeface="Monaco"/>
              <a:cs typeface="Monaco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400" dirty="0">
                <a:solidFill>
                  <a:srgbClr val="4C4C4C"/>
                </a:solidFill>
                <a:latin typeface="Monaco"/>
                <a:cs typeface="Monaco"/>
              </a:rPr>
              <a:t>@Query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(</a:t>
            </a:r>
            <a:r>
              <a:rPr lang="en-AU" sz="1400" dirty="0">
                <a:solidFill>
                  <a:srgbClr val="0000FF"/>
                </a:solidFill>
                <a:latin typeface="Monaco"/>
                <a:cs typeface="Monaco"/>
              </a:rPr>
              <a:t>“SELECT c FROM Customer c WHERE </a:t>
            </a:r>
            <a:r>
              <a:rPr lang="en-AU" sz="1400" dirty="0" err="1">
                <a:solidFill>
                  <a:srgbClr val="0000FF"/>
                </a:solidFill>
                <a:latin typeface="Monaco"/>
                <a:cs typeface="Monaco"/>
              </a:rPr>
              <a:t>c.email</a:t>
            </a:r>
            <a:r>
              <a:rPr lang="en-AU" sz="1400" dirty="0">
                <a:solidFill>
                  <a:srgbClr val="0000FF"/>
                </a:solidFill>
                <a:latin typeface="Monaco"/>
                <a:cs typeface="Monaco"/>
              </a:rPr>
              <a:t> NOT LIKE '%@%'”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)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List&lt;Customer&gt; </a:t>
            </a:r>
            <a:r>
              <a:rPr lang="en-AU" sz="1400" dirty="0" err="1">
                <a:solidFill>
                  <a:srgbClr val="000000"/>
                </a:solidFill>
                <a:latin typeface="Monaco"/>
                <a:cs typeface="Monaco"/>
              </a:rPr>
              <a:t>findInvalidEmails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();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}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5915969" y="2138796"/>
            <a:ext cx="668337" cy="291703"/>
          </a:xfrm>
          <a:prstGeom prst="roundRect">
            <a:avLst>
              <a:gd name="adj" fmla="val 407"/>
            </a:avLst>
          </a:prstGeom>
          <a:solidFill>
            <a:srgbClr val="FFFFFF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>
                <a:solidFill>
                  <a:srgbClr val="800000"/>
                </a:solidFill>
              </a:rPr>
              <a:t>ID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H="1">
            <a:off x="4929913" y="2298340"/>
            <a:ext cx="973355" cy="131413"/>
          </a:xfrm>
          <a:prstGeom prst="line">
            <a:avLst/>
          </a:prstGeom>
          <a:noFill/>
          <a:ln w="9360" cap="flat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3873504" y="4332685"/>
            <a:ext cx="3998581" cy="566262"/>
          </a:xfrm>
          <a:prstGeom prst="roundRect">
            <a:avLst>
              <a:gd name="adj" fmla="val 125"/>
            </a:avLst>
          </a:prstGeom>
          <a:solidFill>
            <a:srgbClr val="FFFFFF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dirty="0">
                <a:solidFill>
                  <a:srgbClr val="800000"/>
                </a:solidFill>
              </a:rPr>
              <a:t>Custom query uses query-</a:t>
            </a:r>
            <a:r>
              <a:rPr lang="en-AU" dirty="0" smtClean="0">
                <a:solidFill>
                  <a:srgbClr val="800000"/>
                </a:solidFill>
              </a:rPr>
              <a:t>language</a:t>
            </a:r>
            <a:endParaRPr lang="en-AU" dirty="0">
              <a:solidFill>
                <a:srgbClr val="800000"/>
              </a:solidFill>
            </a:endParaRPr>
          </a:p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dirty="0">
                <a:solidFill>
                  <a:srgbClr val="800000"/>
                </a:solidFill>
              </a:rPr>
              <a:t>o</a:t>
            </a:r>
            <a:r>
              <a:rPr lang="en-AU" dirty="0" smtClean="0">
                <a:solidFill>
                  <a:srgbClr val="800000"/>
                </a:solidFill>
              </a:rPr>
              <a:t>f underlying </a:t>
            </a:r>
            <a:r>
              <a:rPr lang="en-AU" dirty="0">
                <a:solidFill>
                  <a:srgbClr val="800000"/>
                </a:solidFill>
              </a:rPr>
              <a:t>product (here JPQL)</a:t>
            </a:r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 flipH="1" flipV="1">
            <a:off x="5340079" y="3983845"/>
            <a:ext cx="638917" cy="347108"/>
          </a:xfrm>
          <a:prstGeom prst="line">
            <a:avLst/>
          </a:prstGeom>
          <a:noFill/>
          <a:ln w="9360" cap="flat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719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– Instant Repositories –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Get Spring to scan for interfaces</a:t>
            </a:r>
          </a:p>
          <a:p>
            <a:pPr lvl="1"/>
            <a:r>
              <a:rPr lang="en-US" dirty="0" smtClean="0"/>
              <a:t>Implemented on-the-fly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Now just inject a dependency of type </a:t>
            </a:r>
            <a:r>
              <a:rPr lang="en-AU" sz="2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CustomerRepository</a:t>
            </a:r>
            <a:endParaRPr lang="en-AU" sz="2200" dirty="0" smtClean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481159" y="1853870"/>
            <a:ext cx="8083550" cy="1380540"/>
          </a:xfrm>
          <a:prstGeom prst="roundRect">
            <a:avLst>
              <a:gd name="adj" fmla="val 111"/>
            </a:avLst>
          </a:prstGeom>
          <a:solidFill>
            <a:srgbClr val="FFFFCC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&lt;</a:t>
            </a:r>
            <a:r>
              <a:rPr lang="en-AU" sz="1600" dirty="0" err="1">
                <a:solidFill>
                  <a:srgbClr val="3F7F7F"/>
                </a:solidFill>
                <a:latin typeface="Monaco" charset="0"/>
                <a:cs typeface="Monaco" charset="0"/>
              </a:rPr>
              <a:t>jpa:repositories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7F007F"/>
                </a:solidFill>
                <a:latin typeface="Monaco" charset="0"/>
                <a:cs typeface="Monaco" charset="0"/>
              </a:rPr>
              <a:t>base-package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AU" sz="16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AU" sz="16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com.acme</a:t>
            </a:r>
            <a:r>
              <a:rPr lang="en-AU" sz="1600" i="1" dirty="0">
                <a:solidFill>
                  <a:srgbClr val="2A00FF"/>
                </a:solidFill>
                <a:latin typeface="Monaco" charset="0"/>
                <a:cs typeface="Monaco" charset="0"/>
              </a:rPr>
              <a:t>.**.repository"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/&gt;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600" dirty="0">
              <a:solidFill>
                <a:srgbClr val="008080"/>
              </a:solidFill>
              <a:latin typeface="Monaco" charset="0"/>
              <a:cs typeface="Monaco" charset="0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&lt;</a:t>
            </a:r>
            <a:r>
              <a:rPr lang="en-AU" sz="1600" dirty="0" err="1">
                <a:solidFill>
                  <a:srgbClr val="008080"/>
                </a:solidFill>
                <a:latin typeface="Monaco" charset="0"/>
                <a:cs typeface="Monaco" charset="0"/>
              </a:rPr>
              <a:t>mongo</a:t>
            </a:r>
            <a:r>
              <a:rPr lang="en-AU" sz="1600" dirty="0" err="1">
                <a:solidFill>
                  <a:srgbClr val="3F7F7F"/>
                </a:solidFill>
                <a:latin typeface="Monaco" charset="0"/>
                <a:cs typeface="Monaco" charset="0"/>
              </a:rPr>
              <a:t>:repositories</a:t>
            </a: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7F007F"/>
                </a:solidFill>
                <a:latin typeface="Monaco" charset="0"/>
                <a:cs typeface="Monaco" charset="0"/>
              </a:rPr>
              <a:t>base-package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AU" sz="16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AU" sz="16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com.acme</a:t>
            </a:r>
            <a:r>
              <a:rPr lang="en-AU" sz="1600" i="1" dirty="0">
                <a:solidFill>
                  <a:srgbClr val="2A00FF"/>
                </a:solidFill>
                <a:latin typeface="Monaco" charset="0"/>
                <a:cs typeface="Monaco" charset="0"/>
              </a:rPr>
              <a:t>.**.repository"</a:t>
            </a: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 /&gt;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600" dirty="0">
              <a:solidFill>
                <a:srgbClr val="008080"/>
              </a:solidFill>
              <a:latin typeface="Monaco" charset="0"/>
              <a:cs typeface="Monaco" charset="0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&lt;</a:t>
            </a:r>
            <a:r>
              <a:rPr lang="en-AU" sz="1600" dirty="0" err="1">
                <a:solidFill>
                  <a:srgbClr val="008080"/>
                </a:solidFill>
                <a:latin typeface="Monaco" charset="0"/>
                <a:cs typeface="Monaco" charset="0"/>
              </a:rPr>
              <a:t>gfe</a:t>
            </a:r>
            <a:r>
              <a:rPr lang="en-AU" sz="1600" dirty="0" err="1">
                <a:solidFill>
                  <a:srgbClr val="3F7F7F"/>
                </a:solidFill>
                <a:latin typeface="Monaco" charset="0"/>
                <a:cs typeface="Monaco" charset="0"/>
              </a:rPr>
              <a:t>:repositories</a:t>
            </a: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7F007F"/>
                </a:solidFill>
                <a:latin typeface="Monaco" charset="0"/>
                <a:cs typeface="Monaco" charset="0"/>
              </a:rPr>
              <a:t>base-package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AU" sz="16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AU" sz="16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com.acme</a:t>
            </a:r>
            <a:r>
              <a:rPr lang="en-AU" sz="1600" i="1" dirty="0">
                <a:solidFill>
                  <a:srgbClr val="2A00FF"/>
                </a:solidFill>
                <a:latin typeface="Monaco" charset="0"/>
                <a:cs typeface="Monaco" charset="0"/>
              </a:rPr>
              <a:t>.**.repository"</a:t>
            </a: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 /&gt;</a:t>
            </a: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481161" y="4002137"/>
            <a:ext cx="8077167" cy="399815"/>
          </a:xfrm>
          <a:prstGeom prst="roundRect">
            <a:avLst>
              <a:gd name="adj" fmla="val 111"/>
            </a:avLst>
          </a:prstGeom>
          <a:solidFill>
            <a:srgbClr val="FFFFCC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lvl="1"/>
            <a:r>
              <a:rPr lang="en-AU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Monaco"/>
                <a:cs typeface="Monaco"/>
              </a:rPr>
              <a:t>@</a:t>
            </a:r>
            <a:r>
              <a:rPr lang="en-AU" sz="16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Monaco"/>
                <a:cs typeface="Monaco"/>
              </a:rPr>
              <a:t>Autowired</a:t>
            </a:r>
            <a:r>
              <a:rPr lang="en-AU" sz="16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Monaco"/>
                <a:cs typeface="Monaco"/>
              </a:rPr>
              <a:t> </a:t>
            </a:r>
            <a:r>
              <a:rPr lang="en-AU" sz="1600" dirty="0" err="1" smtClean="0">
                <a:solidFill>
                  <a:srgbClr val="000000"/>
                </a:solidFill>
                <a:latin typeface="Monaco"/>
                <a:cs typeface="Monaco"/>
              </a:rPr>
              <a:t>CustomerRespository</a:t>
            </a:r>
            <a:r>
              <a:rPr lang="en-AU" sz="1600" dirty="0" smtClean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dirty="0" err="1">
                <a:solidFill>
                  <a:srgbClr val="3366FF"/>
                </a:solidFill>
                <a:latin typeface="Monaco"/>
                <a:cs typeface="Monaco"/>
              </a:rPr>
              <a:t>custRepo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;</a:t>
            </a:r>
            <a:endParaRPr lang="en-US" sz="16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3302517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dirty="0" err="1" smtClean="0"/>
              <a:t>Hateoas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HTTP As The Engine of Application State</a:t>
            </a:r>
          </a:p>
          <a:p>
            <a:pPr lvl="1"/>
            <a:r>
              <a:rPr lang="en-US" dirty="0" smtClean="0"/>
              <a:t>Possibly the world’s </a:t>
            </a:r>
            <a:r>
              <a:rPr lang="en-US" i="1" dirty="0" smtClean="0"/>
              <a:t>worst</a:t>
            </a:r>
            <a:r>
              <a:rPr lang="en-US" dirty="0" smtClean="0"/>
              <a:t> acronym</a:t>
            </a:r>
          </a:p>
          <a:p>
            <a:pPr lvl="1"/>
            <a:r>
              <a:rPr lang="en-US" dirty="0" err="1" smtClean="0"/>
              <a:t>RESTful</a:t>
            </a:r>
            <a:r>
              <a:rPr lang="en-US" dirty="0" smtClean="0"/>
              <a:t> responses should contain links</a:t>
            </a:r>
          </a:p>
          <a:p>
            <a:pPr lvl="2"/>
            <a:r>
              <a:rPr lang="en-US" dirty="0" smtClean="0"/>
              <a:t>Like HTML web-pages do</a:t>
            </a:r>
          </a:p>
          <a:p>
            <a:pPr lvl="2"/>
            <a:r>
              <a:rPr lang="en-US" dirty="0" smtClean="0"/>
              <a:t>Avoids the need for WSDL (SOAP)</a:t>
            </a:r>
          </a:p>
          <a:p>
            <a:pPr lvl="1"/>
            <a:r>
              <a:rPr lang="en-US" dirty="0" smtClean="0"/>
              <a:t>Spring </a:t>
            </a:r>
            <a:r>
              <a:rPr lang="en-US" dirty="0" err="1" smtClean="0"/>
              <a:t>Hateoas</a:t>
            </a:r>
            <a:r>
              <a:rPr lang="en-US" dirty="0" smtClean="0"/>
              <a:t> uses HAL (</a:t>
            </a:r>
            <a:r>
              <a:rPr lang="en-US" dirty="0"/>
              <a:t>Hypertext Application </a:t>
            </a:r>
            <a:r>
              <a:rPr lang="en-US" dirty="0" smtClean="0"/>
              <a:t>Language) to generate links in XML or JSON</a:t>
            </a:r>
          </a:p>
          <a:p>
            <a:pPr lvl="2"/>
            <a:r>
              <a:rPr lang="en-US" dirty="0" smtClean="0"/>
              <a:t>HAL is not yet a standard, just one possible option</a:t>
            </a:r>
            <a:endParaRPr lang="en-US" dirty="0"/>
          </a:p>
        </p:txBody>
      </p:sp>
      <p:pic>
        <p:nvPicPr>
          <p:cNvPr id="4" name="Picture 3" descr="spring-hateoa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70" y="1"/>
            <a:ext cx="2018030" cy="177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0824" y="3969529"/>
            <a:ext cx="658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See guide for example: </a:t>
            </a:r>
            <a:r>
              <a:rPr lang="en-US" dirty="0" smtClean="0">
                <a:solidFill>
                  <a:schemeClr val="bg2"/>
                </a:solidFill>
                <a:hlinkClick r:id="rId3"/>
              </a:rPr>
              <a:t>https</a:t>
            </a:r>
            <a:r>
              <a:rPr lang="en-US" dirty="0">
                <a:solidFill>
                  <a:schemeClr val="bg2"/>
                </a:solidFill>
                <a:hlinkClick r:id="rId3"/>
              </a:rPr>
              <a:t>://spring.io/guides/gs/rest-</a:t>
            </a:r>
            <a:r>
              <a:rPr lang="en-US" dirty="0" smtClean="0">
                <a:solidFill>
                  <a:schemeClr val="bg2"/>
                </a:solidFill>
                <a:hlinkClick r:id="rId3"/>
              </a:rPr>
              <a:t>hateoas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96334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dirty="0" err="1" smtClean="0"/>
              <a:t>Hateoas</a:t>
            </a:r>
            <a:r>
              <a:rPr lang="en-US" dirty="0" smtClean="0"/>
              <a:t> – </a:t>
            </a:r>
            <a:r>
              <a:rPr lang="en-US" dirty="0" smtClean="0"/>
              <a:t>XML Example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10099" y="753498"/>
            <a:ext cx="2390588" cy="1477328"/>
          </a:xfrm>
          <a:prstGeom prst="rect">
            <a:avLst/>
          </a:prstGeom>
          <a:solidFill>
            <a:srgbClr val="FFFFFF"/>
          </a:solidFill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800000"/>
                </a:solidFill>
              </a:rPr>
              <a:t>Spring </a:t>
            </a:r>
            <a:r>
              <a:rPr lang="en-US" b="1" i="1" dirty="0" err="1" smtClean="0">
                <a:solidFill>
                  <a:srgbClr val="800000"/>
                </a:solidFill>
              </a:rPr>
              <a:t>Hateaos</a:t>
            </a:r>
            <a:r>
              <a:rPr lang="en-US" b="1" dirty="0" smtClean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provides an API for generating these links in MVC Controller responses</a:t>
            </a:r>
          </a:p>
        </p:txBody>
      </p:sp>
      <p:pic>
        <p:nvPicPr>
          <p:cNvPr id="3" name="Picture 2" descr="Screen Shot 2014-01-29 at 8.56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18" y="1055644"/>
            <a:ext cx="6007100" cy="21590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 descr="Screen Shot 2014-01-29 at 9.00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61" y="3013027"/>
            <a:ext cx="5880100" cy="14986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Line 5"/>
          <p:cNvSpPr>
            <a:spLocks noChangeShapeType="1"/>
          </p:cNvSpPr>
          <p:nvPr/>
        </p:nvSpPr>
        <p:spPr bwMode="auto">
          <a:xfrm flipH="1" flipV="1">
            <a:off x="5620339" y="2627397"/>
            <a:ext cx="1941572" cy="211653"/>
          </a:xfrm>
          <a:prstGeom prst="line">
            <a:avLst/>
          </a:prstGeom>
          <a:noFill/>
          <a:ln w="9360" cap="sq">
            <a:solidFill>
              <a:srgbClr val="8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6926885" y="3481305"/>
            <a:ext cx="635026" cy="394109"/>
          </a:xfrm>
          <a:prstGeom prst="line">
            <a:avLst/>
          </a:prstGeom>
          <a:noFill/>
          <a:ln w="9360" cap="sq">
            <a:solidFill>
              <a:srgbClr val="8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26005" y="2847254"/>
            <a:ext cx="2288436" cy="646331"/>
          </a:xfrm>
          <a:prstGeom prst="rect">
            <a:avLst/>
          </a:prstGeom>
          <a:solidFill>
            <a:srgbClr val="FFFFFF"/>
          </a:solidFill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800000"/>
                </a:solidFill>
              </a:rPr>
              <a:t>Note:</a:t>
            </a:r>
            <a:r>
              <a:rPr lang="en-US" i="1" dirty="0" smtClean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links</a:t>
            </a:r>
            <a:r>
              <a:rPr lang="en-US" i="1" dirty="0" smtClean="0">
                <a:solidFill>
                  <a:srgbClr val="800000"/>
                </a:solidFill>
              </a:rPr>
              <a:t> change</a:t>
            </a:r>
            <a:r>
              <a:rPr lang="en-US" dirty="0" smtClean="0">
                <a:solidFill>
                  <a:srgbClr val="800000"/>
                </a:solidFill>
              </a:rPr>
              <a:t> as </a:t>
            </a:r>
            <a:r>
              <a:rPr lang="en-US" i="1" dirty="0" smtClean="0">
                <a:solidFill>
                  <a:srgbClr val="800000"/>
                </a:solidFill>
              </a:rPr>
              <a:t>state</a:t>
            </a:r>
            <a:r>
              <a:rPr lang="en-US" dirty="0" smtClean="0">
                <a:solidFill>
                  <a:srgbClr val="800000"/>
                </a:solidFill>
              </a:rPr>
              <a:t> changes</a:t>
            </a:r>
            <a:endParaRPr lang="en-US" i="1" dirty="0" smtClean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3702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IO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Build on the foundations</a:t>
            </a:r>
            <a:endParaRPr lang="en-US" dirty="0"/>
          </a:p>
        </p:txBody>
      </p:sp>
      <p:pic>
        <p:nvPicPr>
          <p:cNvPr id="4" name="Picture 3" descr="spring-bo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52" y="1595565"/>
            <a:ext cx="2984500" cy="2413000"/>
          </a:xfrm>
          <a:prstGeom prst="rect">
            <a:avLst/>
          </a:prstGeom>
        </p:spPr>
      </p:pic>
      <p:pic>
        <p:nvPicPr>
          <p:cNvPr id="5" name="Picture 4" descr="spring-x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575" y="1502242"/>
            <a:ext cx="2692400" cy="2501900"/>
          </a:xfrm>
          <a:prstGeom prst="rect">
            <a:avLst/>
          </a:prstGeom>
        </p:spPr>
      </p:pic>
      <p:pic>
        <p:nvPicPr>
          <p:cNvPr id="6" name="Picture 5" descr="spring-io-gree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3" y="77700"/>
            <a:ext cx="1879600" cy="721360"/>
          </a:xfrm>
          <a:prstGeom prst="rect">
            <a:avLst/>
          </a:prstGeom>
        </p:spPr>
      </p:pic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568020" y="2916492"/>
            <a:ext cx="2017932" cy="433942"/>
          </a:xfrm>
          <a:prstGeom prst="roundRect">
            <a:avLst>
              <a:gd name="adj" fmla="val 125"/>
            </a:avLst>
          </a:prstGeom>
          <a:solidFill>
            <a:srgbClr val="FFFFFF"/>
          </a:solidFill>
          <a:ln w="9360" cap="sq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dirty="0" smtClean="0">
                <a:solidFill>
                  <a:srgbClr val="800000"/>
                </a:solidFill>
              </a:rPr>
              <a:t>Later: Part 2</a:t>
            </a:r>
            <a:endParaRPr lang="en-AU" sz="2400" dirty="0">
              <a:solidFill>
                <a:srgbClr val="800000"/>
              </a:solidFill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 flipV="1">
            <a:off x="5370675" y="2530253"/>
            <a:ext cx="1507315" cy="314662"/>
          </a:xfrm>
          <a:prstGeom prst="line">
            <a:avLst/>
          </a:prstGeom>
          <a:noFill/>
          <a:ln w="9360" cap="sq">
            <a:solidFill>
              <a:srgbClr val="8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546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Write a deployable Spring application in just a few lines</a:t>
            </a:r>
          </a:p>
          <a:p>
            <a:pPr lvl="1"/>
            <a:r>
              <a:rPr lang="en-US" dirty="0" smtClean="0"/>
              <a:t>Many defaults out of the box</a:t>
            </a:r>
          </a:p>
          <a:p>
            <a:pPr lvl="1"/>
            <a:r>
              <a:rPr lang="en-US" dirty="0" smtClean="0"/>
              <a:t>Override any/all as needed</a:t>
            </a:r>
          </a:p>
          <a:p>
            <a:pPr lvl="1"/>
            <a:r>
              <a:rPr lang="en-US" dirty="0" smtClean="0"/>
              <a:t>Still need to setup your build environment (ant, maven, </a:t>
            </a:r>
            <a:r>
              <a:rPr lang="en-US" dirty="0" err="1" smtClean="0"/>
              <a:t>gradle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Can run as a Java application</a:t>
            </a:r>
          </a:p>
          <a:p>
            <a:pPr lvl="2"/>
            <a:r>
              <a:rPr lang="en-US" dirty="0" smtClean="0"/>
              <a:t>Deploys to embedded container (Tomcat by default)</a:t>
            </a:r>
          </a:p>
          <a:p>
            <a:pPr lvl="1"/>
            <a:r>
              <a:rPr lang="en-US" dirty="0" smtClean="0"/>
              <a:t>Or deploy as a war in usual way</a:t>
            </a:r>
          </a:p>
          <a:p>
            <a:pPr lvl="1"/>
            <a:r>
              <a:rPr lang="en-US" dirty="0" smtClean="0"/>
              <a:t>Java Configuration or XML supported plus</a:t>
            </a:r>
            <a:br>
              <a:rPr lang="en-US" dirty="0" smtClean="0"/>
            </a:br>
            <a:r>
              <a:rPr lang="en-US" dirty="0" err="1" smtClean="0"/>
              <a:t>autowiring</a:t>
            </a:r>
            <a:r>
              <a:rPr lang="en-US" dirty="0" smtClean="0"/>
              <a:t> and component-scanning</a:t>
            </a:r>
          </a:p>
        </p:txBody>
      </p:sp>
      <p:pic>
        <p:nvPicPr>
          <p:cNvPr id="4" name="Picture 3" descr="spring-bo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16" y="2575821"/>
            <a:ext cx="2387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607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/>
          <p:cNvSpPr txBox="1">
            <a:spLocks noChangeArrowheads="1"/>
          </p:cNvSpPr>
          <p:nvPr/>
        </p:nvSpPr>
        <p:spPr bwMode="auto">
          <a:xfrm>
            <a:off x="366716" y="325339"/>
            <a:ext cx="8410575" cy="46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en-AU" sz="3200" dirty="0">
                <a:solidFill>
                  <a:srgbClr val="008881"/>
                </a:solidFill>
                <a:cs typeface="Arial" charset="0"/>
              </a:rPr>
              <a:t>Simplest </a:t>
            </a:r>
            <a:r>
              <a:rPr lang="en-AU" sz="3200" dirty="0" smtClean="0">
                <a:solidFill>
                  <a:srgbClr val="008881"/>
                </a:solidFill>
                <a:cs typeface="Arial" charset="0"/>
              </a:rPr>
              <a:t>Program (Standalone)</a:t>
            </a:r>
            <a:endParaRPr lang="en-AU" sz="3200" dirty="0">
              <a:solidFill>
                <a:srgbClr val="008881"/>
              </a:solidFill>
              <a:cs typeface="Arial" charset="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366716" y="1074406"/>
            <a:ext cx="8410575" cy="3381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28600" indent="-228600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1200"/>
              </a:spcBef>
              <a:buClr>
                <a:srgbClr val="33928A"/>
              </a:buClr>
              <a:buFont typeface="Wingdings" charset="0"/>
              <a:buChar char=""/>
            </a:pPr>
            <a:r>
              <a:rPr lang="en-AU">
                <a:cs typeface="Arial" charset="0"/>
              </a:rPr>
              <a:t>Just one class – an MVC Controller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440882" y="1495103"/>
            <a:ext cx="7781186" cy="30724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AU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@Controller</a:t>
            </a:r>
          </a:p>
          <a:p>
            <a:r>
              <a:rPr lang="en-AU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@</a:t>
            </a:r>
            <a:r>
              <a:rPr lang="en-AU" sz="1400" dirty="0" err="1">
                <a:solidFill>
                  <a:srgbClr val="646464"/>
                </a:solidFill>
                <a:latin typeface="Monaco" charset="0"/>
                <a:cs typeface="Monaco" charset="0"/>
              </a:rPr>
              <a:t>EnableAutoConfiguration</a:t>
            </a:r>
            <a:endParaRPr lang="en-AU" sz="1400" dirty="0">
              <a:solidFill>
                <a:srgbClr val="646464"/>
              </a:solidFill>
              <a:latin typeface="Monaco" charset="0"/>
              <a:cs typeface="Monaco" charset="0"/>
            </a:endParaRPr>
          </a:p>
          <a:p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class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SampleController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{</a:t>
            </a:r>
          </a:p>
          <a:p>
            <a:endParaRPr lang="en-AU" sz="1400" dirty="0">
              <a:latin typeface="Monaco" charset="0"/>
              <a:cs typeface="Monaco" charset="0"/>
            </a:endParaRPr>
          </a:p>
          <a:p>
            <a:r>
              <a:rPr lang="en-AU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  @</a:t>
            </a:r>
            <a:r>
              <a:rPr lang="en-AU" sz="1400" dirty="0" err="1">
                <a:solidFill>
                  <a:srgbClr val="646464"/>
                </a:solidFill>
                <a:latin typeface="Monaco" charset="0"/>
                <a:cs typeface="Monaco" charset="0"/>
              </a:rPr>
              <a:t>RequestMapping</a:t>
            </a:r>
            <a:r>
              <a:rPr lang="en-AU" sz="14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(</a:t>
            </a:r>
            <a:r>
              <a:rPr lang="en-AU" sz="1400" dirty="0" smtClean="0">
                <a:solidFill>
                  <a:srgbClr val="2A00FF"/>
                </a:solidFill>
                <a:latin typeface="Monaco" charset="0"/>
                <a:cs typeface="Monaco" charset="0"/>
              </a:rPr>
              <a:t>”/"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)</a:t>
            </a:r>
          </a:p>
          <a:p>
            <a:r>
              <a:rPr lang="en-AU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  @</a:t>
            </a:r>
            <a:r>
              <a:rPr lang="en-AU" sz="1400" dirty="0" err="1">
                <a:solidFill>
                  <a:srgbClr val="646464"/>
                </a:solidFill>
                <a:latin typeface="Monaco" charset="0"/>
                <a:cs typeface="Monaco" charset="0"/>
              </a:rPr>
              <a:t>ResponseBody</a:t>
            </a:r>
            <a:endParaRPr lang="en-AU" sz="1400" dirty="0">
              <a:solidFill>
                <a:srgbClr val="646464"/>
              </a:solidFill>
              <a:latin typeface="Monaco" charset="0"/>
              <a:cs typeface="Monaco" charset="0"/>
            </a:endParaRPr>
          </a:p>
          <a:p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String home() {</a:t>
            </a:r>
          </a:p>
          <a:p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    return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dirty="0">
                <a:solidFill>
                  <a:srgbClr val="2A00FF"/>
                </a:solidFill>
                <a:latin typeface="Monaco" charset="0"/>
                <a:cs typeface="Monaco" charset="0"/>
              </a:rPr>
              <a:t>"&lt;body&gt;&lt;h1&gt;Hello World!&lt;/h1&gt;&lt;p&gt;Instant web-app&lt;/p&gt;&lt;/body&gt;"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}</a:t>
            </a:r>
          </a:p>
          <a:p>
            <a:endParaRPr lang="en-AU" sz="1400" dirty="0">
              <a:latin typeface="Monaco" charset="0"/>
              <a:cs typeface="Monaco" charset="0"/>
            </a:endParaRPr>
          </a:p>
          <a:p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  public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static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void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main(String[] </a:t>
            </a:r>
            <a:r>
              <a:rPr lang="en-AU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args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)    </a:t>
            </a:r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throws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Exception {</a:t>
            </a:r>
          </a:p>
          <a:p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SpringApplication.</a:t>
            </a:r>
            <a:r>
              <a:rPr lang="en-AU" sz="1400" i="1" dirty="0" err="1">
                <a:solidFill>
                  <a:srgbClr val="000000"/>
                </a:solidFill>
                <a:latin typeface="Monaco" charset="0"/>
                <a:cs typeface="Monaco" charset="0"/>
              </a:rPr>
              <a:t>run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(</a:t>
            </a:r>
            <a:r>
              <a:rPr lang="en-AU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SampleController.</a:t>
            </a:r>
            <a:r>
              <a:rPr lang="en-AU" sz="1400" b="1" dirty="0" err="1">
                <a:solidFill>
                  <a:srgbClr val="7F0055"/>
                </a:solidFill>
                <a:latin typeface="Monaco" charset="0"/>
                <a:cs typeface="Monaco" charset="0"/>
              </a:rPr>
              <a:t>class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, </a:t>
            </a:r>
            <a:r>
              <a:rPr lang="en-AU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args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);</a:t>
            </a:r>
          </a:p>
          <a:p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}</a:t>
            </a:r>
          </a:p>
          <a:p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}</a:t>
            </a:r>
          </a:p>
        </p:txBody>
      </p:sp>
      <p:sp>
        <p:nvSpPr>
          <p:cNvPr id="45060" name="AutoShape 4"/>
          <p:cNvSpPr>
            <a:spLocks noChangeArrowheads="1"/>
          </p:cNvSpPr>
          <p:nvPr/>
        </p:nvSpPr>
        <p:spPr bwMode="auto">
          <a:xfrm>
            <a:off x="5915549" y="1278380"/>
            <a:ext cx="2943225" cy="645913"/>
          </a:xfrm>
          <a:prstGeom prst="roundRect">
            <a:avLst>
              <a:gd name="adj" fmla="val 125"/>
            </a:avLst>
          </a:prstGeom>
          <a:solidFill>
            <a:srgbClr val="FFFFFF"/>
          </a:solidFill>
          <a:ln w="9360" cap="sq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800">
                <a:solidFill>
                  <a:srgbClr val="800000"/>
                </a:solidFill>
              </a:rPr>
              <a:t>This annotation tells Spring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800">
                <a:solidFill>
                  <a:srgbClr val="800000"/>
                </a:solidFill>
              </a:rPr>
              <a:t>Boot to use all its defaults</a:t>
            </a:r>
          </a:p>
        </p:txBody>
      </p:sp>
      <p:sp>
        <p:nvSpPr>
          <p:cNvPr id="45061" name="Line 5"/>
          <p:cNvSpPr>
            <a:spLocks noChangeShapeType="1"/>
          </p:cNvSpPr>
          <p:nvPr/>
        </p:nvSpPr>
        <p:spPr bwMode="auto">
          <a:xfrm flipH="1">
            <a:off x="3286124" y="1644618"/>
            <a:ext cx="2656559" cy="286776"/>
          </a:xfrm>
          <a:prstGeom prst="line">
            <a:avLst/>
          </a:prstGeom>
          <a:noFill/>
          <a:ln w="9360" cap="sq">
            <a:solidFill>
              <a:srgbClr val="8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2" name="AutoShape 6"/>
          <p:cNvSpPr>
            <a:spLocks noChangeArrowheads="1"/>
          </p:cNvSpPr>
          <p:nvPr/>
        </p:nvSpPr>
        <p:spPr bwMode="auto">
          <a:xfrm>
            <a:off x="1084266" y="4361104"/>
            <a:ext cx="7316787" cy="347556"/>
          </a:xfrm>
          <a:prstGeom prst="roundRect">
            <a:avLst>
              <a:gd name="adj" fmla="val 125"/>
            </a:avLst>
          </a:prstGeom>
          <a:solidFill>
            <a:srgbClr val="FFFFFF"/>
          </a:solidFill>
          <a:ln w="9360" cap="sq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800" dirty="0">
                <a:solidFill>
                  <a:srgbClr val="800000"/>
                </a:solidFill>
              </a:rPr>
              <a:t>Run as Java application and got to </a:t>
            </a:r>
            <a:r>
              <a:rPr lang="en-AU" sz="1800" u="sng" dirty="0">
                <a:solidFill>
                  <a:srgbClr val="800000"/>
                </a:solidFill>
                <a:hlinkClick r:id="rId3"/>
              </a:rPr>
              <a:t>http://localhost:8080</a:t>
            </a:r>
            <a:r>
              <a:rPr lang="en-AU" sz="1800" u="sng" dirty="0" smtClean="0">
                <a:solidFill>
                  <a:srgbClr val="800000"/>
                </a:solidFill>
                <a:hlinkClick r:id="rId3"/>
              </a:rPr>
              <a:t>/</a:t>
            </a:r>
            <a:r>
              <a:rPr lang="en-AU" sz="1800" u="sng" dirty="0" smtClean="0">
                <a:solidFill>
                  <a:srgbClr val="800000"/>
                </a:solidFill>
              </a:rPr>
              <a:t> </a:t>
            </a:r>
            <a:endParaRPr lang="en-AU" sz="1800" u="sng" dirty="0">
              <a:solidFill>
                <a:srgbClr val="800000"/>
              </a:solidFill>
            </a:endParaRPr>
          </a:p>
        </p:txBody>
      </p:sp>
      <p:sp>
        <p:nvSpPr>
          <p:cNvPr id="45063" name="AutoShape 7"/>
          <p:cNvSpPr>
            <a:spLocks noChangeArrowheads="1"/>
          </p:cNvSpPr>
          <p:nvPr/>
        </p:nvSpPr>
        <p:spPr bwMode="auto">
          <a:xfrm>
            <a:off x="6437187" y="2437929"/>
            <a:ext cx="2157413" cy="357078"/>
          </a:xfrm>
          <a:prstGeom prst="roundRect">
            <a:avLst>
              <a:gd name="adj" fmla="val 12500"/>
            </a:avLst>
          </a:prstGeom>
          <a:solidFill>
            <a:srgbClr val="FFFFFF"/>
          </a:solidFill>
          <a:ln w="9360" cap="sq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800">
                <a:solidFill>
                  <a:srgbClr val="800000"/>
                </a:solidFill>
              </a:rPr>
              <a:t>Initial class to run</a:t>
            </a:r>
          </a:p>
        </p:txBody>
      </p:sp>
      <p:sp>
        <p:nvSpPr>
          <p:cNvPr id="45064" name="Line 8"/>
          <p:cNvSpPr>
            <a:spLocks noChangeShapeType="1"/>
          </p:cNvSpPr>
          <p:nvPr/>
        </p:nvSpPr>
        <p:spPr bwMode="auto">
          <a:xfrm flipH="1">
            <a:off x="4850790" y="2670468"/>
            <a:ext cx="1580333" cy="1274566"/>
          </a:xfrm>
          <a:prstGeom prst="line">
            <a:avLst/>
          </a:prstGeom>
          <a:noFill/>
          <a:ln w="9360" cap="sq">
            <a:solidFill>
              <a:srgbClr val="8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596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What is Pivotal?</a:t>
            </a:r>
          </a:p>
          <a:p>
            <a:r>
              <a:rPr lang="en-US" dirty="0" smtClean="0"/>
              <a:t>Spring V4</a:t>
            </a:r>
          </a:p>
          <a:p>
            <a:r>
              <a:rPr lang="en-US" dirty="0" smtClean="0"/>
              <a:t>Spring IO</a:t>
            </a:r>
          </a:p>
          <a:p>
            <a:pPr lvl="1"/>
            <a:r>
              <a:rPr lang="en-US" dirty="0" smtClean="0"/>
              <a:t>Spring’s sub-projects</a:t>
            </a:r>
          </a:p>
          <a:p>
            <a:pPr lvl="1"/>
            <a:r>
              <a:rPr lang="en-US" dirty="0" smtClean="0"/>
              <a:t>Spring Data</a:t>
            </a:r>
          </a:p>
          <a:p>
            <a:pPr lvl="1"/>
            <a:r>
              <a:rPr lang="en-US" dirty="0" smtClean="0"/>
              <a:t>Spring Boot</a:t>
            </a:r>
            <a:endParaRPr lang="en-US" dirty="0"/>
          </a:p>
        </p:txBody>
      </p:sp>
      <p:pic>
        <p:nvPicPr>
          <p:cNvPr id="4" name="Picture 3" descr="spring-io-g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3" y="77700"/>
            <a:ext cx="1879600" cy="72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19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Extend: Run as a WAR, Pull-in extra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Extend </a:t>
            </a:r>
            <a:r>
              <a:rPr lang="en-AU" dirty="0" err="1" smtClean="0">
                <a:solidFill>
                  <a:srgbClr val="000000"/>
                </a:solidFill>
                <a:latin typeface="Courier New"/>
                <a:cs typeface="Courier New"/>
              </a:rPr>
              <a:t>SpringBootServletInitializer</a:t>
            </a:r>
            <a:endParaRPr lang="en-AU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pPr lvl="1"/>
            <a:r>
              <a:rPr lang="en-AU" dirty="0" smtClean="0">
                <a:solidFill>
                  <a:srgbClr val="000000"/>
                </a:solidFill>
                <a:latin typeface="+mn-lt"/>
                <a:cs typeface="Monaco" charset="0"/>
              </a:rPr>
              <a:t>Use component </a:t>
            </a:r>
            <a:r>
              <a:rPr lang="en-AU" dirty="0" smtClean="0">
                <a:solidFill>
                  <a:srgbClr val="000000"/>
                </a:solidFill>
                <a:latin typeface="+mn-lt"/>
                <a:cs typeface="Monaco" charset="0"/>
              </a:rPr>
              <a:t>scanning and/or XML </a:t>
            </a:r>
            <a:r>
              <a:rPr lang="en-AU" dirty="0" err="1" smtClean="0">
                <a:solidFill>
                  <a:srgbClr val="000000"/>
                </a:solidFill>
                <a:latin typeface="+mn-lt"/>
                <a:cs typeface="Monaco" charset="0"/>
              </a:rPr>
              <a:t>config</a:t>
            </a:r>
            <a:r>
              <a:rPr lang="en-AU" dirty="0" smtClean="0">
                <a:solidFill>
                  <a:srgbClr val="000000"/>
                </a:solidFill>
                <a:latin typeface="+mn-lt"/>
                <a:cs typeface="Monaco" charset="0"/>
              </a:rPr>
              <a:t> to define Controllers, Services …</a:t>
            </a:r>
            <a:endParaRPr lang="en-US" dirty="0">
              <a:latin typeface="+mn-lt"/>
            </a:endParaRP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485032" y="2206395"/>
            <a:ext cx="7284508" cy="2522926"/>
          </a:xfrm>
          <a:prstGeom prst="rect">
            <a:avLst/>
          </a:prstGeom>
          <a:solidFill>
            <a:srgbClr val="F0F4D3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AU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@</a:t>
            </a:r>
            <a:r>
              <a:rPr lang="en-AU" sz="1400" dirty="0" err="1">
                <a:solidFill>
                  <a:srgbClr val="646464"/>
                </a:solidFill>
                <a:latin typeface="Monaco" charset="0"/>
                <a:cs typeface="Monaco" charset="0"/>
              </a:rPr>
              <a:t>EnableAutoConfiguration</a:t>
            </a:r>
            <a:endParaRPr lang="en-AU" sz="1400" dirty="0">
              <a:solidFill>
                <a:srgbClr val="646464"/>
              </a:solidFill>
              <a:latin typeface="Monaco" charset="0"/>
              <a:cs typeface="Monaco" charset="0"/>
            </a:endParaRPr>
          </a:p>
          <a:p>
            <a:r>
              <a:rPr lang="en-AU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@</a:t>
            </a:r>
            <a:r>
              <a:rPr lang="en-AU" sz="1400" dirty="0" err="1">
                <a:solidFill>
                  <a:srgbClr val="646464"/>
                </a:solidFill>
                <a:latin typeface="Monaco" charset="0"/>
                <a:cs typeface="Monaco" charset="0"/>
              </a:rPr>
              <a:t>ComponentScan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({ </a:t>
            </a:r>
            <a:r>
              <a:rPr lang="en-AU" sz="1400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AU" sz="1400" dirty="0" err="1">
                <a:solidFill>
                  <a:srgbClr val="2A00FF"/>
                </a:solidFill>
                <a:latin typeface="Monaco" charset="0"/>
                <a:cs typeface="Monaco" charset="0"/>
              </a:rPr>
              <a:t>org.project.myapp</a:t>
            </a:r>
            <a:r>
              <a:rPr lang="en-AU" sz="1400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})</a:t>
            </a:r>
          </a:p>
          <a:p>
            <a:r>
              <a:rPr lang="en-AU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@</a:t>
            </a:r>
            <a:r>
              <a:rPr lang="en-AU" sz="1400" dirty="0" err="1">
                <a:solidFill>
                  <a:srgbClr val="646464"/>
                </a:solidFill>
                <a:latin typeface="Monaco" charset="0"/>
                <a:cs typeface="Monaco" charset="0"/>
              </a:rPr>
              <a:t>ImportResource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(value = </a:t>
            </a:r>
            <a:r>
              <a:rPr lang="en-AU" sz="1400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AU" sz="1400" dirty="0" err="1">
                <a:solidFill>
                  <a:srgbClr val="2A00FF"/>
                </a:solidFill>
                <a:latin typeface="Monaco" charset="0"/>
                <a:cs typeface="Monaco" charset="0"/>
              </a:rPr>
              <a:t>classpath:config</a:t>
            </a:r>
            <a:r>
              <a:rPr lang="en-AU" sz="1400" dirty="0">
                <a:solidFill>
                  <a:srgbClr val="2A00FF"/>
                </a:solidFill>
                <a:latin typeface="Monaco" charset="0"/>
                <a:cs typeface="Monaco" charset="0"/>
              </a:rPr>
              <a:t>/</a:t>
            </a:r>
            <a:r>
              <a:rPr lang="en-AU" sz="1400" dirty="0" err="1">
                <a:solidFill>
                  <a:srgbClr val="2A00FF"/>
                </a:solidFill>
                <a:latin typeface="Monaco" charset="0"/>
                <a:cs typeface="Monaco" charset="0"/>
              </a:rPr>
              <a:t>security.xml</a:t>
            </a:r>
            <a:r>
              <a:rPr lang="en-AU" sz="1400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)</a:t>
            </a:r>
          </a:p>
          <a:p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class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Main </a:t>
            </a:r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extends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SpringBootServletInitializer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{</a:t>
            </a:r>
          </a:p>
          <a:p>
            <a:endParaRPr lang="en-AU" sz="1400" dirty="0">
              <a:solidFill>
                <a:srgbClr val="3F5FBF"/>
              </a:solidFill>
              <a:latin typeface="Monaco" charset="0"/>
              <a:cs typeface="Monaco" charset="0"/>
            </a:endParaRPr>
          </a:p>
          <a:p>
            <a:r>
              <a:rPr lang="en-AU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  @Override</a:t>
            </a:r>
          </a:p>
          <a:p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  protected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dirty="0" err="1" smtClean="0">
                <a:solidFill>
                  <a:srgbClr val="000000"/>
                </a:solidFill>
                <a:latin typeface="Monaco" charset="0"/>
                <a:cs typeface="Monaco" charset="0"/>
              </a:rPr>
              <a:t>SpringApplicationBuilder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configure</a:t>
            </a:r>
          </a:p>
          <a:p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                  (</a:t>
            </a:r>
            <a:r>
              <a:rPr lang="en-AU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SpringApplicationBuilder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app) 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{</a:t>
            </a:r>
          </a:p>
          <a:p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    return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new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dirty="0" err="1" smtClean="0">
                <a:solidFill>
                  <a:srgbClr val="000000"/>
                </a:solidFill>
                <a:latin typeface="Monaco" charset="0"/>
                <a:cs typeface="Monaco" charset="0"/>
              </a:rPr>
              <a:t>app.sources</a:t>
            </a:r>
            <a:r>
              <a:rPr lang="en-AU" sz="14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(</a:t>
            </a:r>
            <a:r>
              <a:rPr lang="en-AU" sz="1400" dirty="0" err="1" smtClean="0">
                <a:solidFill>
                  <a:srgbClr val="000000"/>
                </a:solidFill>
                <a:latin typeface="Monaco" charset="0"/>
                <a:cs typeface="Monaco" charset="0"/>
              </a:rPr>
              <a:t>Main.</a:t>
            </a:r>
            <a:r>
              <a:rPr lang="en-AU" sz="1400" b="1" dirty="0" err="1" smtClean="0">
                <a:solidFill>
                  <a:srgbClr val="7F0055"/>
                </a:solidFill>
                <a:latin typeface="Monaco" charset="0"/>
                <a:cs typeface="Monaco" charset="0"/>
              </a:rPr>
              <a:t>class</a:t>
            </a:r>
            <a:r>
              <a:rPr lang="en-AU" sz="14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)</a:t>
            </a:r>
            <a:r>
              <a:rPr lang="en-AU" sz="14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  <a:endParaRPr lang="en-AU" sz="1400" dirty="0">
              <a:solidFill>
                <a:srgbClr val="000000"/>
              </a:solidFill>
              <a:latin typeface="Monaco" charset="0"/>
              <a:cs typeface="Monaco" charset="0"/>
            </a:endParaRPr>
          </a:p>
          <a:p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</a:t>
            </a:r>
            <a:r>
              <a:rPr lang="en-AU" sz="14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}</a:t>
            </a:r>
            <a:endParaRPr lang="en-AU" sz="1400" dirty="0">
              <a:solidFill>
                <a:srgbClr val="000000"/>
              </a:solidFill>
              <a:latin typeface="Monaco" charset="0"/>
              <a:cs typeface="Monaco" charset="0"/>
            </a:endParaRPr>
          </a:p>
          <a:p>
            <a:r>
              <a:rPr lang="en-US" sz="1400" dirty="0"/>
              <a:t> </a:t>
            </a:r>
            <a:r>
              <a:rPr lang="en-AU" sz="14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}</a:t>
            </a:r>
            <a:endParaRPr lang="en-AU" sz="1400" dirty="0">
              <a:solidFill>
                <a:srgbClr val="000000"/>
              </a:solidFill>
              <a:latin typeface="Monaco" charset="0"/>
              <a:cs typeface="Monaco" charset="0"/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5780848" y="4170957"/>
            <a:ext cx="2722652" cy="357078"/>
          </a:xfrm>
          <a:prstGeom prst="roundRect">
            <a:avLst>
              <a:gd name="adj" fmla="val 125"/>
            </a:avLst>
          </a:prstGeom>
          <a:solidFill>
            <a:srgbClr val="FFFFFF"/>
          </a:solidFill>
          <a:ln w="9360" cap="sq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800" dirty="0" smtClean="0">
                <a:solidFill>
                  <a:srgbClr val="800000"/>
                </a:solidFill>
              </a:rPr>
              <a:t>Initialising </a:t>
            </a:r>
            <a:r>
              <a:rPr lang="en-AU" sz="1800" dirty="0">
                <a:solidFill>
                  <a:srgbClr val="800000"/>
                </a:solidFill>
              </a:rPr>
              <a:t>class </a:t>
            </a:r>
            <a:r>
              <a:rPr lang="en-AU" sz="1800" dirty="0" smtClean="0">
                <a:solidFill>
                  <a:srgbClr val="800000"/>
                </a:solidFill>
              </a:rPr>
              <a:t>(</a:t>
            </a:r>
            <a:r>
              <a:rPr lang="en-AU" sz="1800" dirty="0" smtClean="0">
                <a:solidFill>
                  <a:srgbClr val="800000"/>
                </a:solidFill>
              </a:rPr>
              <a:t>itself)</a:t>
            </a:r>
            <a:endParaRPr lang="en-AU" sz="1800" dirty="0">
              <a:solidFill>
                <a:srgbClr val="800000"/>
              </a:solidFill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H="1" flipV="1">
            <a:off x="4722544" y="4108960"/>
            <a:ext cx="1064671" cy="239753"/>
          </a:xfrm>
          <a:prstGeom prst="line">
            <a:avLst/>
          </a:prstGeom>
          <a:noFill/>
          <a:ln w="9360" cap="sq">
            <a:solidFill>
              <a:srgbClr val="8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6656933" y="3223308"/>
            <a:ext cx="2400300" cy="642739"/>
          </a:xfrm>
          <a:prstGeom prst="roundRect">
            <a:avLst>
              <a:gd name="adj" fmla="val 125"/>
            </a:avLst>
          </a:prstGeom>
          <a:solidFill>
            <a:srgbClr val="FFFFFF"/>
          </a:solidFill>
          <a:ln w="9360" cap="sq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800">
                <a:solidFill>
                  <a:srgbClr val="800000"/>
                </a:solidFill>
              </a:rPr>
              <a:t>Tells Spring Boot to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800">
                <a:solidFill>
                  <a:srgbClr val="800000"/>
                </a:solidFill>
              </a:rPr>
              <a:t>run up as a war</a:t>
            </a: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 flipV="1">
            <a:off x="4897438" y="3196113"/>
            <a:ext cx="1767802" cy="345961"/>
          </a:xfrm>
          <a:prstGeom prst="line">
            <a:avLst/>
          </a:prstGeom>
          <a:noFill/>
          <a:ln w="9360" cap="sq">
            <a:solidFill>
              <a:srgbClr val="8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095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ring-io-st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01" y="780990"/>
            <a:ext cx="6616700" cy="3727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IO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765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0589" y="1312908"/>
            <a:ext cx="5711359" cy="1006429"/>
          </a:xfrm>
        </p:spPr>
        <p:txBody>
          <a:bodyPr/>
          <a:lstStyle/>
          <a:p>
            <a:r>
              <a:rPr lang="en-US" dirty="0" smtClean="0"/>
              <a:t>Part 2: Spring XD / </a:t>
            </a:r>
            <a:r>
              <a:rPr lang="en-US" dirty="0" err="1" smtClean="0"/>
              <a:t>GemFire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0590" y="2633385"/>
            <a:ext cx="6048375" cy="1107995"/>
          </a:xfrm>
        </p:spPr>
        <p:txBody>
          <a:bodyPr/>
          <a:lstStyle/>
          <a:p>
            <a:r>
              <a:rPr lang="en-US" dirty="0" smtClean="0"/>
              <a:t>Pas Apicella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Senior Field Engineer, </a:t>
            </a:r>
            <a:r>
              <a:rPr lang="en-US" dirty="0"/>
              <a:t>Pivotal</a:t>
            </a:r>
          </a:p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08582" y="3707737"/>
            <a:ext cx="2830263" cy="370775"/>
          </a:xfrm>
        </p:spPr>
        <p:txBody>
          <a:bodyPr/>
          <a:lstStyle/>
          <a:p>
            <a:r>
              <a:rPr lang="en-US" dirty="0" err="1" smtClean="0"/>
              <a:t>papicella@gopivotal.com</a:t>
            </a:r>
            <a:endParaRPr lang="en-US" dirty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037295" y="1964187"/>
            <a:ext cx="1643063" cy="571500"/>
            <a:chOff x="634999" y="3635375"/>
            <a:chExt cx="1643063" cy="571500"/>
          </a:xfrm>
        </p:grpSpPr>
        <p:sp>
          <p:nvSpPr>
            <p:cNvPr id="7" name="Rounded Rectangle 6"/>
            <p:cNvSpPr/>
            <p:nvPr/>
          </p:nvSpPr>
          <p:spPr>
            <a:xfrm>
              <a:off x="634999" y="3635375"/>
              <a:ext cx="1643063" cy="571500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5" descr="gemfire only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818" y="3680195"/>
              <a:ext cx="1495425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4055354" y="3708458"/>
            <a:ext cx="4678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 smtClean="0">
                <a:solidFill>
                  <a:schemeClr val="tx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GitHub</a:t>
            </a:r>
            <a:r>
              <a:rPr lang="en-US" i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: </a:t>
            </a:r>
            <a:r>
              <a:rPr lang="en-US" i="1" dirty="0" err="1" smtClean="0">
                <a:solidFill>
                  <a:schemeClr val="tx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papicella</a:t>
            </a:r>
            <a:r>
              <a:rPr lang="en-US" i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– these slides and demos</a:t>
            </a:r>
          </a:p>
        </p:txBody>
      </p:sp>
      <p:pic>
        <p:nvPicPr>
          <p:cNvPr id="10" name="Picture 9" descr="spring-i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478" y="273820"/>
            <a:ext cx="1885754" cy="647633"/>
          </a:xfrm>
          <a:prstGeom prst="rect">
            <a:avLst/>
          </a:prstGeom>
        </p:spPr>
      </p:pic>
      <p:pic>
        <p:nvPicPr>
          <p:cNvPr id="12" name="Picture 11" descr="pulse-monitoring-gemfirex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221" y="604436"/>
            <a:ext cx="1447800" cy="617220"/>
          </a:xfrm>
          <a:prstGeom prst="rect">
            <a:avLst/>
          </a:prstGeom>
        </p:spPr>
      </p:pic>
      <p:pic>
        <p:nvPicPr>
          <p:cNvPr id="13" name="Picture 12" descr="XD.png"/>
          <p:cNvPicPr>
            <a:picLocks noChangeAspect="1"/>
          </p:cNvPicPr>
          <p:nvPr/>
        </p:nvPicPr>
        <p:blipFill>
          <a:blip r:embed="rId6"/>
          <a:srcRect b="3107"/>
          <a:stretch>
            <a:fillRect/>
          </a:stretch>
        </p:blipFill>
        <p:spPr>
          <a:xfrm>
            <a:off x="5753437" y="1158013"/>
            <a:ext cx="975360" cy="976434"/>
          </a:xfrm>
          <a:prstGeom prst="rect">
            <a:avLst/>
          </a:prstGeom>
          <a:effectLst>
            <a:reflection stA="50000" endPos="46000" dist="127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52535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Pivotal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Pivotal </a:t>
            </a:r>
            <a:r>
              <a:rPr lang="en-US" b="1" dirty="0" smtClean="0"/>
              <a:t>Stack</a:t>
            </a:r>
          </a:p>
          <a:p>
            <a:r>
              <a:rPr lang="en-US" dirty="0" smtClean="0"/>
              <a:t>Spring XD</a:t>
            </a:r>
          </a:p>
          <a:p>
            <a:r>
              <a:rPr lang="en-US" dirty="0" err="1" smtClean="0"/>
              <a:t>GemFire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0530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Pivotal Stack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0" y="928688"/>
            <a:ext cx="7111687" cy="3628044"/>
          </a:xfrm>
          <a:prstGeom prst="rect">
            <a:avLst/>
          </a:prstGeom>
        </p:spPr>
      </p:pic>
      <p:pic>
        <p:nvPicPr>
          <p:cNvPr id="5" name="Picture 5" descr="gemfire only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151" y="2053007"/>
            <a:ext cx="897255" cy="25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319" y="1019176"/>
            <a:ext cx="975360" cy="807720"/>
          </a:xfrm>
          <a:prstGeom prst="rect">
            <a:avLst/>
          </a:prstGeom>
        </p:spPr>
      </p:pic>
      <p:pic>
        <p:nvPicPr>
          <p:cNvPr id="12" name="Picture 8" descr="http://gordondickens.com/wordpress/wp-content/uploads/2012/01/rabbitmq_logo_strap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32767" y="1692698"/>
            <a:ext cx="671189" cy="142036"/>
          </a:xfrm>
          <a:prstGeom prst="rect">
            <a:avLst/>
          </a:prstGeom>
          <a:noFill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31504" y="1937914"/>
            <a:ext cx="465555" cy="4655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16" name="Picture 2" descr="Redi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97228" y="1331430"/>
            <a:ext cx="667145" cy="21520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pulse-monitoring-gemfirex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696" y="2594638"/>
            <a:ext cx="1168400" cy="59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001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711200"/>
            <a:ext cx="9144000" cy="4432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What 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Do We Want From the Next Gen OLTP?</a:t>
            </a:r>
          </a:p>
        </p:txBody>
      </p:sp>
      <p:grpSp>
        <p:nvGrpSpPr>
          <p:cNvPr id="53251" name="Group 3"/>
          <p:cNvGrpSpPr>
            <a:grpSpLocks/>
          </p:cNvGrpSpPr>
          <p:nvPr/>
        </p:nvGrpSpPr>
        <p:grpSpPr bwMode="auto">
          <a:xfrm>
            <a:off x="1905000" y="4383088"/>
            <a:ext cx="2598738" cy="609600"/>
            <a:chOff x="1371600" y="3943350"/>
            <a:chExt cx="2599443" cy="762001"/>
          </a:xfrm>
        </p:grpSpPr>
        <p:sp>
          <p:nvSpPr>
            <p:cNvPr id="5" name="Rounded Rectangle 4"/>
            <p:cNvSpPr/>
            <p:nvPr/>
          </p:nvSpPr>
          <p:spPr>
            <a:xfrm>
              <a:off x="1371600" y="3943350"/>
              <a:ext cx="2599443" cy="762001"/>
            </a:xfrm>
            <a:prstGeom prst="roundRect">
              <a:avLst>
                <a:gd name="adj" fmla="val 300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rgbClr val="008881"/>
                  </a:solidFill>
                </a:rPr>
                <a:t>Data Fabric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544685" y="4171553"/>
              <a:ext cx="2291383" cy="390923"/>
            </a:xfrm>
            <a:prstGeom prst="roundRect">
              <a:avLst>
                <a:gd name="adj" fmla="val 3633"/>
              </a:avLst>
            </a:prstGeom>
            <a:solidFill>
              <a:srgbClr val="33928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/>
                <a:t>Deep, Scalable SQL Analytics ….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57200" y="2706688"/>
            <a:ext cx="4105275" cy="1519237"/>
          </a:xfrm>
          <a:prstGeom prst="roundRect">
            <a:avLst>
              <a:gd name="adj" fmla="val 4963"/>
            </a:avLst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  <a:tileRect/>
          </a:gradFill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8881"/>
                </a:solidFill>
              </a:rPr>
              <a:t>Real time Data Fabric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9600" y="3621088"/>
            <a:ext cx="3725863" cy="273050"/>
          </a:xfrm>
          <a:prstGeom prst="roundRect">
            <a:avLst>
              <a:gd name="adj" fmla="val 7328"/>
            </a:avLst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HDFS – </a:t>
            </a:r>
            <a:r>
              <a:rPr lang="en-US" sz="1400" dirty="0" err="1"/>
              <a:t>Scaleout</a:t>
            </a:r>
            <a:r>
              <a:rPr lang="en-US" sz="1400" dirty="0"/>
              <a:t> storage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09600" y="2859088"/>
            <a:ext cx="3725863" cy="317500"/>
          </a:xfrm>
          <a:prstGeom prst="roundRect">
            <a:avLst>
              <a:gd name="adj" fmla="val 8646"/>
            </a:avLst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In-Memory Big Data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09600" y="3240088"/>
            <a:ext cx="3725863" cy="317500"/>
          </a:xfrm>
          <a:prstGeom prst="roundRect">
            <a:avLst>
              <a:gd name="adj" fmla="val 8646"/>
            </a:avLst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Transactions, Replication, WAN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7563" y="1462088"/>
            <a:ext cx="3221037" cy="830262"/>
          </a:xfrm>
          <a:prstGeom prst="roundRect">
            <a:avLst>
              <a:gd name="adj" fmla="val 234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tx2"/>
                </a:solidFill>
              </a:rPr>
              <a:t>Application Fabric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95350" y="1655763"/>
            <a:ext cx="954088" cy="525462"/>
          </a:xfrm>
          <a:prstGeom prst="roundRect">
            <a:avLst>
              <a:gd name="adj" fmla="val 5558"/>
            </a:avLst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/>
              <a:t>Languages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/>
              <a:t>&amp;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/>
              <a:t>Frameworks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21013" y="1655763"/>
            <a:ext cx="925512" cy="525462"/>
          </a:xfrm>
          <a:prstGeom prst="roundRect">
            <a:avLst>
              <a:gd name="adj" fmla="val 7021"/>
            </a:avLst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/>
              <a:t>Analytics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970088" y="1655763"/>
            <a:ext cx="960437" cy="525462"/>
          </a:xfrm>
          <a:prstGeom prst="roundRect">
            <a:avLst>
              <a:gd name="adj" fmla="val 6198"/>
            </a:avLst>
          </a:prstGeom>
          <a:solidFill>
            <a:srgbClr val="3392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/>
              <a:t>Services</a:t>
            </a:r>
          </a:p>
        </p:txBody>
      </p:sp>
      <p:grpSp>
        <p:nvGrpSpPr>
          <p:cNvPr id="53261" name="Group 15"/>
          <p:cNvGrpSpPr>
            <a:grpSpLocks/>
          </p:cNvGrpSpPr>
          <p:nvPr/>
        </p:nvGrpSpPr>
        <p:grpSpPr bwMode="auto">
          <a:xfrm>
            <a:off x="536575" y="4230688"/>
            <a:ext cx="944563" cy="738187"/>
            <a:chOff x="6049955" y="2706381"/>
            <a:chExt cx="615777" cy="548712"/>
          </a:xfrm>
        </p:grpSpPr>
        <p:sp>
          <p:nvSpPr>
            <p:cNvPr id="17" name="Rectangle 16"/>
            <p:cNvSpPr/>
            <p:nvPr/>
          </p:nvSpPr>
          <p:spPr>
            <a:xfrm>
              <a:off x="6049955" y="2706381"/>
              <a:ext cx="615777" cy="548712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4" name="Group 91"/>
            <p:cNvGrpSpPr/>
            <p:nvPr/>
          </p:nvGrpSpPr>
          <p:grpSpPr>
            <a:xfrm>
              <a:off x="6096001" y="2716510"/>
              <a:ext cx="544868" cy="527616"/>
              <a:chOff x="6271106" y="1200150"/>
              <a:chExt cx="857459" cy="831853"/>
            </a:xfrm>
            <a:solidFill>
              <a:srgbClr val="FFFFFF"/>
            </a:solidFill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2" cstate="email">
                <a:extLst/>
              </a:blip>
              <a:srcRect/>
              <a:stretch/>
            </p:blipFill>
            <p:spPr>
              <a:xfrm>
                <a:off x="6286500" y="1200150"/>
                <a:ext cx="842065" cy="491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3" cstate="email">
                <a:extLst/>
              </a:blip>
              <a:srcRect/>
              <a:stretch/>
            </p:blipFill>
            <p:spPr>
              <a:xfrm>
                <a:off x="6271106" y="1673579"/>
                <a:ext cx="842065" cy="3584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1" name="Straight Arrow Connector 20"/>
          <p:cNvCxnSpPr/>
          <p:nvPr/>
        </p:nvCxnSpPr>
        <p:spPr>
          <a:xfrm>
            <a:off x="1600200" y="2325688"/>
            <a:ext cx="0" cy="38100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63" name="TextBox 21"/>
          <p:cNvSpPr txBox="1">
            <a:spLocks noChangeArrowheads="1"/>
          </p:cNvSpPr>
          <p:nvPr/>
        </p:nvSpPr>
        <p:spPr bwMode="auto">
          <a:xfrm>
            <a:off x="1676400" y="2401888"/>
            <a:ext cx="15954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/>
              <a:t>SQL, Objects, JSON</a:t>
            </a:r>
          </a:p>
        </p:txBody>
      </p:sp>
      <p:sp>
        <p:nvSpPr>
          <p:cNvPr id="25" name="Round Same Side Corner Rectangle 4"/>
          <p:cNvSpPr/>
          <p:nvPr/>
        </p:nvSpPr>
        <p:spPr>
          <a:xfrm>
            <a:off x="4666224" y="981756"/>
            <a:ext cx="4340453" cy="386468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47650" tIns="123825" rIns="247650" bIns="123825" anchor="ctr"/>
          <a:lstStyle/>
          <a:p>
            <a:pPr marL="114300" lvl="1" indent="-1143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OLTP features (Query, DML, Transactions) </a:t>
            </a:r>
            <a:r>
              <a:rPr lang="en-US" b="1" u="sng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PLUS</a:t>
            </a:r>
          </a:p>
          <a:p>
            <a:pPr marL="114300" lvl="1" indent="-1143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Very high scale (concurrency)</a:t>
            </a:r>
          </a:p>
          <a:p>
            <a:pPr marL="515938" lvl="2" indent="-2286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Lucida Grande" charset="0"/>
              <a:buChar char="-"/>
              <a:defRPr/>
            </a:pPr>
            <a:r>
              <a:rPr lang="en-US" sz="16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Low, predictable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memory </a:t>
            </a:r>
            <a:r>
              <a:rPr lang="en-US" sz="1600" dirty="0" err="1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reqs</a:t>
            </a:r>
            <a:endParaRPr lang="en-US" sz="16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114300" lvl="1" indent="-1143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Very high volume</a:t>
            </a:r>
          </a:p>
          <a:p>
            <a:pPr marL="515938" lvl="2" indent="-2286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Lucida Grande" charset="0"/>
              <a:buChar char="-"/>
              <a:defRPr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HDFS (Hadoop)</a:t>
            </a:r>
            <a:endParaRPr lang="en-US" sz="16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114300" lvl="1" indent="-1143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Global visibility to data</a:t>
            </a:r>
          </a:p>
          <a:p>
            <a:pPr marL="114300" lvl="1" indent="-1143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Extreme HA</a:t>
            </a:r>
          </a:p>
          <a:p>
            <a:pPr marL="114300" lvl="1" indent="-1143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Integrates with other DBs</a:t>
            </a:r>
          </a:p>
          <a:p>
            <a:pPr marL="114300" lvl="1" indent="-1143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Flexible schema (SQL, Objects, JSON)</a:t>
            </a:r>
          </a:p>
          <a:p>
            <a:pPr marL="114300" lvl="1" indent="-1143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Run-time elasticity (Cloud ready)</a:t>
            </a:r>
          </a:p>
          <a:p>
            <a:pPr marL="114300" lvl="1" indent="-1143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Supports Stream processing</a:t>
            </a:r>
          </a:p>
        </p:txBody>
      </p:sp>
    </p:spTree>
    <p:extLst>
      <p:ext uri="{BB962C8B-B14F-4D97-AF65-F5344CB8AC3E}">
        <p14:creationId xmlns:p14="http://schemas.microsoft.com/office/powerpoint/2010/main" val="36011611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>
          <a:xfrm>
            <a:off x="366713" y="325438"/>
            <a:ext cx="8718550" cy="460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Enterprise Real-Time Data Service – Pivotal HD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117600" y="2266950"/>
            <a:ext cx="6818313" cy="2212975"/>
          </a:xfrm>
          <a:prstGeom prst="roundRect">
            <a:avLst>
              <a:gd name="adj" fmla="val 3279"/>
            </a:avLst>
          </a:prstGeom>
          <a:solidFill>
            <a:srgbClr val="FFFFFF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100"/>
          </a:p>
        </p:txBody>
      </p:sp>
      <p:sp>
        <p:nvSpPr>
          <p:cNvPr id="5" name="Rounded Rectangle 4"/>
          <p:cNvSpPr/>
          <p:nvPr/>
        </p:nvSpPr>
        <p:spPr>
          <a:xfrm>
            <a:off x="1379538" y="3551238"/>
            <a:ext cx="5524500" cy="838200"/>
          </a:xfrm>
          <a:prstGeom prst="roundRect">
            <a:avLst>
              <a:gd name="adj" fmla="val 9598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2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3365500" y="2432050"/>
            <a:ext cx="1185863" cy="811213"/>
          </a:xfrm>
          <a:prstGeom prst="roundRect">
            <a:avLst>
              <a:gd name="adj" fmla="val 6234"/>
            </a:avLst>
          </a:prstGeom>
          <a:solidFill>
            <a:srgbClr val="F27C3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/>
              <a:t>GemFire</a:t>
            </a:r>
            <a:r>
              <a:rPr lang="en-US" sz="1200" b="1" dirty="0"/>
              <a:t> XD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68925" y="2432050"/>
            <a:ext cx="1377950" cy="811213"/>
          </a:xfrm>
          <a:prstGeom prst="roundRect">
            <a:avLst>
              <a:gd name="adj" fmla="val 414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/>
              <a:t>HAWQ</a:t>
            </a:r>
          </a:p>
        </p:txBody>
      </p:sp>
      <p:pic>
        <p:nvPicPr>
          <p:cNvPr id="5632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63" y="3671888"/>
            <a:ext cx="1951037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5637213" y="3092450"/>
            <a:ext cx="830262" cy="295275"/>
          </a:xfrm>
          <a:prstGeom prst="roundRect">
            <a:avLst>
              <a:gd name="adj" fmla="val 8050"/>
            </a:avLst>
          </a:prstGeom>
          <a:solidFill>
            <a:srgbClr val="F27C3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/>
              <a:t>PXF</a:t>
            </a:r>
          </a:p>
        </p:txBody>
      </p:sp>
      <p:cxnSp>
        <p:nvCxnSpPr>
          <p:cNvPr id="12" name="Straight Arrow Connector 11"/>
          <p:cNvCxnSpPr>
            <a:stCxn id="6" idx="2"/>
          </p:cNvCxnSpPr>
          <p:nvPr/>
        </p:nvCxnSpPr>
        <p:spPr>
          <a:xfrm rot="5400000">
            <a:off x="3740944" y="3453607"/>
            <a:ext cx="428625" cy="7937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7" idx="1"/>
          </p:cNvCxnSpPr>
          <p:nvPr/>
        </p:nvCxnSpPr>
        <p:spPr>
          <a:xfrm>
            <a:off x="4551363" y="2836863"/>
            <a:ext cx="817562" cy="1587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30" name="TextBox 13"/>
          <p:cNvSpPr txBox="1">
            <a:spLocks noChangeArrowheads="1"/>
          </p:cNvSpPr>
          <p:nvPr/>
        </p:nvSpPr>
        <p:spPr bwMode="auto">
          <a:xfrm>
            <a:off x="4546600" y="2449513"/>
            <a:ext cx="903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000"/>
              <a:t>Model Refresh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216025" y="2500313"/>
            <a:ext cx="1425575" cy="700087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</a:rPr>
              <a:t>Map-Reduce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455738" y="3057525"/>
            <a:ext cx="946150" cy="336550"/>
          </a:xfrm>
          <a:prstGeom prst="roundRect">
            <a:avLst>
              <a:gd name="adj" fmla="val 9115"/>
            </a:avLst>
          </a:prstGeom>
          <a:solidFill>
            <a:schemeClr val="accent3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/>
              <a:t>I/P &amp; O/P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/>
              <a:t>Formatter</a:t>
            </a:r>
          </a:p>
        </p:txBody>
      </p:sp>
      <p:sp>
        <p:nvSpPr>
          <p:cNvPr id="56333" name="TextBox 16"/>
          <p:cNvSpPr txBox="1">
            <a:spLocks noChangeArrowheads="1"/>
          </p:cNvSpPr>
          <p:nvPr/>
        </p:nvSpPr>
        <p:spPr bwMode="auto">
          <a:xfrm>
            <a:off x="2732088" y="3290888"/>
            <a:ext cx="13144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000"/>
              <a:t>Native Persistence</a:t>
            </a:r>
          </a:p>
        </p:txBody>
      </p:sp>
      <p:cxnSp>
        <p:nvCxnSpPr>
          <p:cNvPr id="18" name="Curved Connector 78"/>
          <p:cNvCxnSpPr>
            <a:endCxn id="16" idx="2"/>
          </p:cNvCxnSpPr>
          <p:nvPr/>
        </p:nvCxnSpPr>
        <p:spPr>
          <a:xfrm rot="10800000">
            <a:off x="1928813" y="3394075"/>
            <a:ext cx="1047750" cy="539750"/>
          </a:xfrm>
          <a:prstGeom prst="curvedConnector2">
            <a:avLst/>
          </a:prstGeom>
          <a:ln w="28575" cmpd="sng"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75000" y="4170363"/>
            <a:ext cx="1443038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+mn-lt"/>
                <a:ea typeface="+mn-ea"/>
                <a:cs typeface="+mn-cs"/>
              </a:rPr>
              <a:t>Shared Data - </a:t>
            </a:r>
            <a:r>
              <a:rPr lang="en-US" sz="1050" dirty="0" err="1">
                <a:latin typeface="+mn-lt"/>
                <a:ea typeface="+mn-ea"/>
                <a:cs typeface="+mn-cs"/>
              </a:rPr>
              <a:t>HFiles</a:t>
            </a:r>
            <a:endParaRPr lang="en-US" sz="1050" dirty="0">
              <a:latin typeface="+mn-lt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>
            <a:stCxn id="6" idx="1"/>
            <a:endCxn id="15" idx="3"/>
          </p:cNvCxnSpPr>
          <p:nvPr/>
        </p:nvCxnSpPr>
        <p:spPr>
          <a:xfrm rot="10800000" flipV="1">
            <a:off x="2641600" y="2836863"/>
            <a:ext cx="723900" cy="14287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6959600" y="2657475"/>
            <a:ext cx="906463" cy="1676400"/>
          </a:xfrm>
          <a:prstGeom prst="roundRect">
            <a:avLst>
              <a:gd name="adj" fmla="val 451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/>
              <a:t>Command Center</a:t>
            </a:r>
          </a:p>
        </p:txBody>
      </p:sp>
      <p:cxnSp>
        <p:nvCxnSpPr>
          <p:cNvPr id="11" name="Curved Connector 47"/>
          <p:cNvCxnSpPr>
            <a:endCxn id="10" idx="2"/>
          </p:cNvCxnSpPr>
          <p:nvPr/>
        </p:nvCxnSpPr>
        <p:spPr>
          <a:xfrm flipV="1">
            <a:off x="4927600" y="3387725"/>
            <a:ext cx="1123950" cy="546100"/>
          </a:xfrm>
          <a:prstGeom prst="curvedConnector2">
            <a:avLst/>
          </a:prstGeom>
          <a:ln w="28575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39" name="TextBox 22"/>
          <p:cNvSpPr txBox="1">
            <a:spLocks noChangeArrowheads="1"/>
          </p:cNvSpPr>
          <p:nvPr/>
        </p:nvSpPr>
        <p:spPr bwMode="auto">
          <a:xfrm>
            <a:off x="4962525" y="3878263"/>
            <a:ext cx="903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000"/>
              <a:t>Re-evaluate Model</a:t>
            </a:r>
          </a:p>
        </p:txBody>
      </p:sp>
      <p:sp>
        <p:nvSpPr>
          <p:cNvPr id="56340" name="TextBox 23"/>
          <p:cNvSpPr txBox="1">
            <a:spLocks noChangeArrowheads="1"/>
          </p:cNvSpPr>
          <p:nvPr/>
        </p:nvSpPr>
        <p:spPr bwMode="auto">
          <a:xfrm>
            <a:off x="1982788" y="3867150"/>
            <a:ext cx="869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000"/>
              <a:t>Re-evaluate Model</a:t>
            </a:r>
          </a:p>
        </p:txBody>
      </p:sp>
      <p:sp>
        <p:nvSpPr>
          <p:cNvPr id="56341" name="TextBox 24"/>
          <p:cNvSpPr txBox="1">
            <a:spLocks noChangeArrowheads="1"/>
          </p:cNvSpPr>
          <p:nvPr/>
        </p:nvSpPr>
        <p:spPr bwMode="auto">
          <a:xfrm>
            <a:off x="2508250" y="2463800"/>
            <a:ext cx="903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000"/>
              <a:t>Model Refresh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959225" y="1943100"/>
            <a:ext cx="781050" cy="48895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343" name="Group 26"/>
          <p:cNvGrpSpPr>
            <a:grpSpLocks/>
          </p:cNvGrpSpPr>
          <p:nvPr/>
        </p:nvGrpSpPr>
        <p:grpSpPr bwMode="auto">
          <a:xfrm>
            <a:off x="3925888" y="1330325"/>
            <a:ext cx="1628775" cy="612775"/>
            <a:chOff x="2900439" y="1444392"/>
            <a:chExt cx="1627855" cy="612997"/>
          </a:xfrm>
        </p:grpSpPr>
        <p:sp>
          <p:nvSpPr>
            <p:cNvPr id="28" name="Rounded Rectangle 27"/>
            <p:cNvSpPr/>
            <p:nvPr/>
          </p:nvSpPr>
          <p:spPr>
            <a:xfrm>
              <a:off x="2900439" y="1460273"/>
              <a:ext cx="1627855" cy="597116"/>
            </a:xfrm>
            <a:prstGeom prst="roundRect">
              <a:avLst>
                <a:gd name="adj" fmla="val 8163"/>
              </a:avLst>
            </a:prstGeom>
            <a:ln w="12700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5635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22"/>
            <a:stretch>
              <a:fillRect/>
            </a:stretch>
          </p:blipFill>
          <p:spPr bwMode="auto">
            <a:xfrm>
              <a:off x="3840548" y="1668069"/>
              <a:ext cx="621579" cy="311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6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034"/>
            <a:stretch>
              <a:fillRect/>
            </a:stretch>
          </p:blipFill>
          <p:spPr bwMode="auto">
            <a:xfrm>
              <a:off x="3456122" y="1668069"/>
              <a:ext cx="311979" cy="311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61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472" y="1668069"/>
              <a:ext cx="447650" cy="278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62" name="TextBox 31"/>
            <p:cNvSpPr txBox="1">
              <a:spLocks noChangeArrowheads="1"/>
            </p:cNvSpPr>
            <p:nvPr/>
          </p:nvSpPr>
          <p:spPr bwMode="auto">
            <a:xfrm>
              <a:off x="3253513" y="1444392"/>
              <a:ext cx="87621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000"/>
                <a:t>Online Apps</a:t>
              </a:r>
            </a:p>
          </p:txBody>
        </p:sp>
      </p:grpSp>
      <p:pic>
        <p:nvPicPr>
          <p:cNvPr id="33" name="Picture 32" descr="app2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634038" y="1381125"/>
            <a:ext cx="835025" cy="53975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40005" dist="19939" dir="5400000" sy="23000" kx="-1199993" algn="bl" rotWithShape="0">
              <a:srgbClr val="000000">
                <a:alpha val="28000"/>
              </a:srgbClr>
            </a:outerShdw>
          </a:effectLst>
          <a:extLst/>
        </p:spPr>
      </p:pic>
      <p:cxnSp>
        <p:nvCxnSpPr>
          <p:cNvPr id="34" name="Straight Arrow Connector 33"/>
          <p:cNvCxnSpPr>
            <a:stCxn id="33" idx="2"/>
          </p:cNvCxnSpPr>
          <p:nvPr/>
        </p:nvCxnSpPr>
        <p:spPr>
          <a:xfrm>
            <a:off x="6051550" y="1920875"/>
            <a:ext cx="6350" cy="511175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46" name="TextBox 34"/>
          <p:cNvSpPr txBox="1">
            <a:spLocks noChangeArrowheads="1"/>
          </p:cNvSpPr>
          <p:nvPr/>
        </p:nvSpPr>
        <p:spPr bwMode="auto">
          <a:xfrm>
            <a:off x="5589588" y="1131888"/>
            <a:ext cx="9540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000"/>
              <a:t>Analytic Apps</a:t>
            </a:r>
          </a:p>
        </p:txBody>
      </p:sp>
      <p:pic>
        <p:nvPicPr>
          <p:cNvPr id="56347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0" y="1452563"/>
            <a:ext cx="652463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48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28"/>
          <a:stretch>
            <a:fillRect/>
          </a:stretch>
        </p:blipFill>
        <p:spPr bwMode="auto">
          <a:xfrm>
            <a:off x="6405563" y="1798638"/>
            <a:ext cx="242887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Straight Arrow Connector 37"/>
          <p:cNvCxnSpPr/>
          <p:nvPr/>
        </p:nvCxnSpPr>
        <p:spPr>
          <a:xfrm>
            <a:off x="3051175" y="1949450"/>
            <a:ext cx="908050" cy="48260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350" name="Group 38"/>
          <p:cNvGrpSpPr>
            <a:grpSpLocks/>
          </p:cNvGrpSpPr>
          <p:nvPr/>
        </p:nvGrpSpPr>
        <p:grpSpPr bwMode="auto">
          <a:xfrm>
            <a:off x="2238375" y="1333500"/>
            <a:ext cx="1625600" cy="615950"/>
            <a:chOff x="3505886" y="1445151"/>
            <a:chExt cx="1625802" cy="656350"/>
          </a:xfrm>
        </p:grpSpPr>
        <p:sp>
          <p:nvSpPr>
            <p:cNvPr id="40" name="Rounded Rectangle 39"/>
            <p:cNvSpPr/>
            <p:nvPr/>
          </p:nvSpPr>
          <p:spPr>
            <a:xfrm>
              <a:off x="3505886" y="1473909"/>
              <a:ext cx="1625802" cy="627592"/>
            </a:xfrm>
            <a:prstGeom prst="roundRect">
              <a:avLst>
                <a:gd name="adj" fmla="val 10921"/>
              </a:avLst>
            </a:prstGeom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41" name="Picture 40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599810" y="1678595"/>
              <a:ext cx="468370" cy="307876"/>
            </a:xfrm>
            <a:prstGeom prst="rect">
              <a:avLst/>
            </a:prstGeom>
            <a:noFill/>
            <a:ln>
              <a:noFill/>
            </a:ln>
            <a:effectLst>
              <a:outerShdw blurRad="40005" dist="19939" dir="2700000" algn="tl" rotWithShape="0">
                <a:prstClr val="black">
                  <a:alpha val="28000"/>
                </a:prstClr>
              </a:outerShdw>
            </a:effectLst>
            <a:extLst/>
          </p:spPr>
        </p:pic>
        <p:pic>
          <p:nvPicPr>
            <p:cNvPr id="42" name="Picture 41" descr="substation.jp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09211" y="1683670"/>
              <a:ext cx="454081" cy="311259"/>
            </a:xfrm>
            <a:prstGeom prst="rect">
              <a:avLst/>
            </a:prstGeom>
            <a:ln>
              <a:noFill/>
            </a:ln>
            <a:effectLst>
              <a:outerShdw blurRad="40005" dist="19939" dir="2700000" algn="tl" rotWithShape="0">
                <a:srgbClr val="333333">
                  <a:alpha val="25000"/>
                </a:srgbClr>
              </a:outerShdw>
            </a:effectLst>
          </p:spPr>
        </p:pic>
        <p:sp>
          <p:nvSpPr>
            <p:cNvPr id="56356" name="TextBox 42"/>
            <p:cNvSpPr txBox="1">
              <a:spLocks noChangeArrowheads="1"/>
            </p:cNvSpPr>
            <p:nvPr/>
          </p:nvSpPr>
          <p:spPr bwMode="auto">
            <a:xfrm>
              <a:off x="3643188" y="1445151"/>
              <a:ext cx="1360807" cy="262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000"/>
                <a:t>Sensor Data / Feeds</a:t>
              </a:r>
            </a:p>
          </p:txBody>
        </p:sp>
        <p:pic>
          <p:nvPicPr>
            <p:cNvPr id="44" name="Picture 5" descr="http://www.cio.com/images/content/articles/body/2011/08/bloombergticks2.jpg"/>
            <p:cNvPicPr>
              <a:picLocks noChangeAspect="1" noChangeArrowheads="1"/>
            </p:cNvPicPr>
            <p:nvPr/>
          </p:nvPicPr>
          <p:blipFill rotWithShape="1">
            <a:blip r:embed="rId12"/>
            <a:srcRect l="2193" r="1135" b="3544"/>
            <a:stretch/>
          </p:blipFill>
          <p:spPr bwMode="auto">
            <a:xfrm>
              <a:off x="3558281" y="1678595"/>
              <a:ext cx="498537" cy="311259"/>
            </a:xfrm>
            <a:prstGeom prst="rect">
              <a:avLst/>
            </a:prstGeom>
            <a:noFill/>
            <a:effectLst>
              <a:outerShdw blurRad="40005" dist="19939" dir="2700000">
                <a:srgbClr val="000000">
                  <a:alpha val="28000"/>
                </a:srgbClr>
              </a:outerShdw>
            </a:effectLst>
            <a:extLst/>
          </p:spPr>
        </p:pic>
      </p:grpSp>
      <p:sp>
        <p:nvSpPr>
          <p:cNvPr id="46" name="Rounded Rectangle 45"/>
          <p:cNvSpPr/>
          <p:nvPr/>
        </p:nvSpPr>
        <p:spPr bwMode="auto">
          <a:xfrm>
            <a:off x="7397750" y="1898650"/>
            <a:ext cx="1030288" cy="601663"/>
          </a:xfrm>
          <a:prstGeom prst="roundRect">
            <a:avLst>
              <a:gd name="adj" fmla="val 7500"/>
            </a:avLst>
          </a:prstGeom>
          <a:ln w="12700" cap="flat" cmpd="sng" algn="ctr">
            <a:solidFill>
              <a:srgbClr val="33928A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5" dist="22987" dir="5400000">
              <a:srgbClr val="000000">
                <a:alpha val="35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Pivotal HD</a:t>
            </a:r>
            <a:br>
              <a:rPr lang="en-US" sz="11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</a:br>
            <a:r>
              <a:rPr lang="en-US" sz="11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Enterprise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6003925" y="3843338"/>
            <a:ext cx="735013" cy="273050"/>
          </a:xfrm>
          <a:prstGeom prst="roundRect">
            <a:avLst>
              <a:gd name="adj" fmla="val 3846"/>
            </a:avLst>
          </a:prstGeom>
          <a:solidFill>
            <a:srgbClr val="4D4D4D"/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</p:spTree>
    <p:extLst>
      <p:ext uri="{BB962C8B-B14F-4D97-AF65-F5344CB8AC3E}">
        <p14:creationId xmlns:p14="http://schemas.microsoft.com/office/powerpoint/2010/main" val="35033151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Pivotal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Pivotal 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Stack</a:t>
            </a:r>
          </a:p>
          <a:p>
            <a:r>
              <a:rPr lang="en-US" b="1" dirty="0"/>
              <a:t>Spring </a:t>
            </a:r>
            <a:r>
              <a:rPr lang="en-US" b="1" dirty="0" smtClean="0"/>
              <a:t>XD</a:t>
            </a:r>
            <a:endParaRPr lang="en-US" dirty="0" smtClean="0"/>
          </a:p>
          <a:p>
            <a:r>
              <a:rPr lang="en-US" dirty="0" smtClean="0"/>
              <a:t>Spring </a:t>
            </a:r>
            <a:r>
              <a:rPr lang="en-US" dirty="0"/>
              <a:t>Data </a:t>
            </a:r>
            <a:r>
              <a:rPr lang="en-US" dirty="0" err="1" smtClean="0"/>
              <a:t>GemFire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6239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4" y="99834"/>
            <a:ext cx="8539165" cy="250031"/>
          </a:xfrm>
        </p:spPr>
        <p:txBody>
          <a:bodyPr/>
          <a:lstStyle/>
          <a:p>
            <a:r>
              <a:rPr lang="en-US" dirty="0" smtClean="0">
                <a:solidFill>
                  <a:srgbClr val="008881"/>
                </a:solidFill>
              </a:rPr>
              <a:t>Spring XD - Tackling Big Data Complexity</a:t>
            </a:r>
            <a:endParaRPr lang="en-US" dirty="0">
              <a:solidFill>
                <a:srgbClr val="00888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639" y="791838"/>
            <a:ext cx="6358693" cy="3804354"/>
          </a:xfrm>
        </p:spPr>
        <p:txBody>
          <a:bodyPr/>
          <a:lstStyle/>
          <a:p>
            <a:r>
              <a:rPr lang="en-US" dirty="0" smtClean="0"/>
              <a:t>Unified agile experience for </a:t>
            </a:r>
          </a:p>
          <a:p>
            <a:pPr lvl="1"/>
            <a:r>
              <a:rPr lang="en-US" dirty="0"/>
              <a:t>Data </a:t>
            </a:r>
            <a:r>
              <a:rPr lang="en-US" dirty="0" smtClean="0"/>
              <a:t>Ingestion</a:t>
            </a:r>
          </a:p>
          <a:p>
            <a:pPr lvl="1"/>
            <a:r>
              <a:rPr lang="en-US" dirty="0" smtClean="0"/>
              <a:t>Real-time </a:t>
            </a:r>
            <a:r>
              <a:rPr lang="en-US" dirty="0"/>
              <a:t>Analytics</a:t>
            </a:r>
          </a:p>
          <a:p>
            <a:pPr lvl="1"/>
            <a:r>
              <a:rPr lang="en-US" dirty="0"/>
              <a:t>Workflow Orchestration</a:t>
            </a:r>
          </a:p>
          <a:p>
            <a:pPr lvl="1"/>
            <a:r>
              <a:rPr lang="en-US" dirty="0"/>
              <a:t>Data </a:t>
            </a:r>
            <a:r>
              <a:rPr lang="en-US" dirty="0" smtClean="0"/>
              <a:t>Export</a:t>
            </a:r>
          </a:p>
          <a:p>
            <a:r>
              <a:rPr lang="en-US" dirty="0" smtClean="0"/>
              <a:t>Built on existing assets</a:t>
            </a:r>
          </a:p>
          <a:p>
            <a:pPr lvl="1"/>
            <a:r>
              <a:rPr lang="en-US" dirty="0" smtClean="0"/>
              <a:t>Spring Integration</a:t>
            </a:r>
            <a:endParaRPr lang="en-US" dirty="0"/>
          </a:p>
          <a:p>
            <a:pPr lvl="1"/>
            <a:r>
              <a:rPr lang="en-US" dirty="0" smtClean="0"/>
              <a:t>Spring Batch</a:t>
            </a:r>
          </a:p>
          <a:p>
            <a:pPr lvl="1"/>
            <a:r>
              <a:rPr lang="en-US" dirty="0" smtClean="0"/>
              <a:t>Spring Data (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GemFire</a:t>
            </a:r>
            <a:r>
              <a:rPr lang="en-US" dirty="0" smtClean="0"/>
              <a:t>, </a:t>
            </a:r>
            <a:r>
              <a:rPr lang="en-US" dirty="0" err="1" smtClean="0"/>
              <a:t>Hadoop</a:t>
            </a:r>
            <a:r>
              <a:rPr lang="en-US" dirty="0" smtClean="0"/>
              <a:t>)</a:t>
            </a:r>
          </a:p>
          <a:p>
            <a:r>
              <a:rPr lang="en-US" dirty="0" smtClean="0"/>
              <a:t>XD = '</a:t>
            </a:r>
            <a:r>
              <a:rPr lang="en-US" dirty="0" err="1" smtClean="0"/>
              <a:t>eXtreme</a:t>
            </a:r>
            <a:r>
              <a:rPr lang="en-US" dirty="0" smtClean="0"/>
              <a:t> Data’</a:t>
            </a:r>
          </a:p>
          <a:p>
            <a:pPr lvl="1"/>
            <a:r>
              <a:rPr lang="en-US" dirty="0" smtClean="0"/>
              <a:t>or 'x' as a variable (big, fast, diverse)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tap-jobs-strea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713" y="774935"/>
            <a:ext cx="4603056" cy="345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867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XD –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5133" y="1117608"/>
            <a:ext cx="5571067" cy="3411736"/>
          </a:xfrm>
        </p:spPr>
        <p:txBody>
          <a:bodyPr>
            <a:normAutofit/>
          </a:bodyPr>
          <a:lstStyle/>
          <a:p>
            <a:pPr marL="171450" indent="-171450"/>
            <a:r>
              <a:rPr lang="en-US" sz="2200" dirty="0" smtClean="0"/>
              <a:t>Unified </a:t>
            </a:r>
            <a:r>
              <a:rPr lang="en-US" sz="2200" dirty="0"/>
              <a:t>P</a:t>
            </a:r>
            <a:r>
              <a:rPr lang="en-US" sz="2200" dirty="0" smtClean="0"/>
              <a:t>latform</a:t>
            </a:r>
          </a:p>
          <a:p>
            <a:pPr marL="171450" indent="-171450"/>
            <a:r>
              <a:rPr lang="en-US" sz="2200" dirty="0" smtClean="0"/>
              <a:t>Developer Productivity</a:t>
            </a:r>
          </a:p>
          <a:p>
            <a:pPr marL="171450" indent="-171450"/>
            <a:r>
              <a:rPr lang="en-US" sz="2200" dirty="0" smtClean="0"/>
              <a:t>Modular Extensibility</a:t>
            </a:r>
          </a:p>
          <a:p>
            <a:pPr marL="171450" indent="-171450"/>
            <a:r>
              <a:rPr lang="en-US" sz="2200" dirty="0" smtClean="0"/>
              <a:t>Distributed Architecture</a:t>
            </a:r>
          </a:p>
          <a:p>
            <a:pPr marL="171450" indent="-171450"/>
            <a:r>
              <a:rPr lang="en-US" sz="2200" dirty="0" smtClean="0"/>
              <a:t>Portable Runtime </a:t>
            </a:r>
          </a:p>
          <a:p>
            <a:pPr marL="171450" indent="-171450"/>
            <a:r>
              <a:rPr lang="en-US" sz="2200" dirty="0" smtClean="0"/>
              <a:t>Hadoop Distribution Agnostic</a:t>
            </a:r>
          </a:p>
          <a:p>
            <a:pPr marL="171450" indent="-171450"/>
            <a:r>
              <a:rPr lang="en-US" sz="2200" dirty="0"/>
              <a:t>Proven </a:t>
            </a:r>
            <a:r>
              <a:rPr lang="en-US" sz="2200" dirty="0" smtClean="0"/>
              <a:t>Foundation </a:t>
            </a: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</p:txBody>
      </p:sp>
      <p:pic>
        <p:nvPicPr>
          <p:cNvPr id="4" name="Picture 3" descr="XD.png"/>
          <p:cNvPicPr>
            <a:picLocks noChangeAspect="1"/>
          </p:cNvPicPr>
          <p:nvPr/>
        </p:nvPicPr>
        <p:blipFill>
          <a:blip r:embed="rId3"/>
          <a:srcRect b="3107"/>
          <a:stretch>
            <a:fillRect/>
          </a:stretch>
        </p:blipFill>
        <p:spPr>
          <a:xfrm>
            <a:off x="922866" y="1352804"/>
            <a:ext cx="1987896" cy="1990094"/>
          </a:xfrm>
          <a:prstGeom prst="rect">
            <a:avLst/>
          </a:prstGeom>
          <a:effectLst>
            <a:reflection stA="50000" endPos="46000" dist="127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4249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smtClean="0"/>
              <a:t>What is Pivotal?</a:t>
            </a:r>
          </a:p>
          <a:p>
            <a:r>
              <a:rPr lang="en-US" dirty="0" smtClean="0"/>
              <a:t>Spring V4</a:t>
            </a:r>
          </a:p>
          <a:p>
            <a:r>
              <a:rPr lang="en-US" dirty="0" smtClean="0"/>
              <a:t>Spring IO</a:t>
            </a:r>
          </a:p>
          <a:p>
            <a:pPr lvl="1"/>
            <a:r>
              <a:rPr lang="en-US" dirty="0"/>
              <a:t>Spring’s sub-projects</a:t>
            </a:r>
          </a:p>
          <a:p>
            <a:pPr lvl="1"/>
            <a:r>
              <a:rPr lang="en-US" dirty="0"/>
              <a:t>Spring Data</a:t>
            </a:r>
          </a:p>
          <a:p>
            <a:pPr lvl="1"/>
            <a:r>
              <a:rPr lang="en-US" dirty="0"/>
              <a:t>Spring Boot</a:t>
            </a:r>
          </a:p>
        </p:txBody>
      </p:sp>
      <p:pic>
        <p:nvPicPr>
          <p:cNvPr id="4" name="Picture 3" descr="spring-io-g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3" y="77700"/>
            <a:ext cx="1879600" cy="72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427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XD</a:t>
            </a:r>
            <a:endParaRPr lang="en-US" dirty="0"/>
          </a:p>
        </p:txBody>
      </p:sp>
      <p:sp>
        <p:nvSpPr>
          <p:cNvPr id="4" name="Up Arrow 3"/>
          <p:cNvSpPr/>
          <p:nvPr/>
        </p:nvSpPr>
        <p:spPr>
          <a:xfrm rot="16200000">
            <a:off x="1796194" y="2334255"/>
            <a:ext cx="685800" cy="1214515"/>
          </a:xfrm>
          <a:prstGeom prst="upArrow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</a:rPr>
              <a:t>Taps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836340" y="2805838"/>
            <a:ext cx="3438277" cy="566697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Compute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839486" y="3357686"/>
            <a:ext cx="3438277" cy="566697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HDFS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3461511" y="3814767"/>
            <a:ext cx="381000" cy="228600"/>
          </a:xfrm>
          <a:prstGeom prst="can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914818" y="3814767"/>
            <a:ext cx="381000" cy="228600"/>
          </a:xfrm>
          <a:prstGeom prst="can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4368125" y="3814767"/>
            <a:ext cx="381000" cy="228600"/>
          </a:xfrm>
          <a:prstGeom prst="can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Can 9"/>
          <p:cNvSpPr/>
          <p:nvPr/>
        </p:nvSpPr>
        <p:spPr>
          <a:xfrm>
            <a:off x="4821432" y="3814767"/>
            <a:ext cx="381000" cy="228600"/>
          </a:xfrm>
          <a:prstGeom prst="can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Can 10"/>
          <p:cNvSpPr/>
          <p:nvPr/>
        </p:nvSpPr>
        <p:spPr>
          <a:xfrm>
            <a:off x="5274740" y="3814767"/>
            <a:ext cx="381000" cy="228600"/>
          </a:xfrm>
          <a:prstGeom prst="can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Up Arrow 11"/>
          <p:cNvSpPr/>
          <p:nvPr/>
        </p:nvSpPr>
        <p:spPr>
          <a:xfrm flipV="1">
            <a:off x="5503340" y="2376306"/>
            <a:ext cx="723232" cy="1264726"/>
          </a:xfrm>
          <a:prstGeom prst="upArrow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 smtClean="0">
                <a:solidFill>
                  <a:prstClr val="white"/>
                </a:solidFill>
              </a:rPr>
              <a:t>Workflow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3" name="Up Arrow 12"/>
          <p:cNvSpPr/>
          <p:nvPr/>
        </p:nvSpPr>
        <p:spPr>
          <a:xfrm rot="5400000">
            <a:off x="6534400" y="2414266"/>
            <a:ext cx="685800" cy="1143001"/>
          </a:xfrm>
          <a:prstGeom prst="upArrow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</a:rPr>
              <a:t>Export</a:t>
            </a: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408327" y="1645717"/>
            <a:ext cx="4644990" cy="304800"/>
          </a:xfrm>
          <a:prstGeom prst="roundRect">
            <a:avLst/>
          </a:prstGeom>
          <a:solidFill>
            <a:srgbClr val="0080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</a:rPr>
              <a:t>Spring XD Runtime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5" name="Up Arrow 14"/>
          <p:cNvSpPr/>
          <p:nvPr/>
        </p:nvSpPr>
        <p:spPr>
          <a:xfrm rot="10800000">
            <a:off x="5520897" y="1172946"/>
            <a:ext cx="463866" cy="457200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Up Arrow 15"/>
          <p:cNvSpPr/>
          <p:nvPr/>
        </p:nvSpPr>
        <p:spPr>
          <a:xfrm rot="10800000">
            <a:off x="3286872" y="1176756"/>
            <a:ext cx="463866" cy="457200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Up Arrow 16"/>
          <p:cNvSpPr/>
          <p:nvPr/>
        </p:nvSpPr>
        <p:spPr>
          <a:xfrm rot="10800000">
            <a:off x="4810874" y="1188517"/>
            <a:ext cx="463866" cy="457200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Up Arrow 17"/>
          <p:cNvSpPr/>
          <p:nvPr/>
        </p:nvSpPr>
        <p:spPr>
          <a:xfrm rot="10800000">
            <a:off x="4068312" y="1176756"/>
            <a:ext cx="463866" cy="457200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Up Arrow 18"/>
          <p:cNvSpPr/>
          <p:nvPr/>
        </p:nvSpPr>
        <p:spPr>
          <a:xfrm rot="10800000">
            <a:off x="3141140" y="2376166"/>
            <a:ext cx="685800" cy="1264866"/>
          </a:xfrm>
          <a:prstGeom prst="upArrow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</a:rPr>
              <a:t>Ingest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501780" y="1985013"/>
            <a:ext cx="1551537" cy="320040"/>
          </a:xfrm>
          <a:prstGeom prst="roundRect">
            <a:avLst/>
          </a:prstGeom>
          <a:solidFill>
            <a:srgbClr val="92D05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Jobs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62566" y="2473534"/>
            <a:ext cx="104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Export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35205" y="864182"/>
            <a:ext cx="642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Files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77956" y="864182"/>
            <a:ext cx="881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Sensors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80147" y="864182"/>
            <a:ext cx="821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Mobile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22496" y="864182"/>
            <a:ext cx="821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Social</a:t>
            </a:r>
            <a:endParaRPr lang="en-US" sz="1400" dirty="0">
              <a:solidFill>
                <a:prstClr val="black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731359" y="2649808"/>
            <a:ext cx="1010481" cy="1787982"/>
            <a:chOff x="7562019" y="2685511"/>
            <a:chExt cx="1010481" cy="1787982"/>
          </a:xfrm>
        </p:grpSpPr>
        <p:sp>
          <p:nvSpPr>
            <p:cNvPr id="29" name="Can 28"/>
            <p:cNvSpPr/>
            <p:nvPr/>
          </p:nvSpPr>
          <p:spPr>
            <a:xfrm>
              <a:off x="7876759" y="3246745"/>
              <a:ext cx="381000" cy="228600"/>
            </a:xfrm>
            <a:prstGeom prst="can">
              <a:avLst/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Can 30"/>
            <p:cNvSpPr/>
            <p:nvPr/>
          </p:nvSpPr>
          <p:spPr>
            <a:xfrm>
              <a:off x="7876759" y="2685511"/>
              <a:ext cx="381000" cy="228600"/>
            </a:xfrm>
            <a:prstGeom prst="can">
              <a:avLst/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40064" y="2870316"/>
              <a:ext cx="8543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prstClr val="black"/>
                  </a:solidFill>
                </a:rPr>
                <a:t>RDBMS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62019" y="3527692"/>
              <a:ext cx="1010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prstClr val="black"/>
                  </a:solidFill>
                </a:rPr>
                <a:t>NoSQL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35" name="Can 34"/>
            <p:cNvSpPr/>
            <p:nvPr/>
          </p:nvSpPr>
          <p:spPr>
            <a:xfrm>
              <a:off x="7876759" y="3884769"/>
              <a:ext cx="381000" cy="228600"/>
            </a:xfrm>
            <a:prstGeom prst="can">
              <a:avLst/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562019" y="4165716"/>
              <a:ext cx="1010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black"/>
                  </a:solidFill>
                </a:rPr>
                <a:t>R, SAS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371516" y="1237390"/>
            <a:ext cx="1729245" cy="304800"/>
          </a:xfrm>
          <a:prstGeom prst="roundRect">
            <a:avLst/>
          </a:prstGeom>
          <a:solidFill>
            <a:srgbClr val="0080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</a:rPr>
              <a:t>Spring XD Shell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408327" y="1985013"/>
            <a:ext cx="1554480" cy="320040"/>
          </a:xfrm>
          <a:prstGeom prst="roundRect">
            <a:avLst/>
          </a:prstGeom>
          <a:solidFill>
            <a:srgbClr val="92D05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Streams</a:t>
            </a:r>
            <a:endParaRPr lang="en-US" sz="1600" dirty="0">
              <a:solidFill>
                <a:prstClr val="white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19307" y="2305385"/>
            <a:ext cx="821633" cy="1254859"/>
            <a:chOff x="549967" y="2234268"/>
            <a:chExt cx="821633" cy="1254859"/>
          </a:xfrm>
        </p:grpSpPr>
        <p:sp>
          <p:nvSpPr>
            <p:cNvPr id="40" name="TextBox 39"/>
            <p:cNvSpPr txBox="1"/>
            <p:nvPr/>
          </p:nvSpPr>
          <p:spPr>
            <a:xfrm>
              <a:off x="630140" y="2554166"/>
              <a:ext cx="661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solidFill>
                    <a:prstClr val="black"/>
                  </a:solidFill>
                </a:rPr>
                <a:t>Redis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49967" y="3181350"/>
              <a:ext cx="821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solidFill>
                    <a:prstClr val="black"/>
                  </a:solidFill>
                </a:rPr>
                <a:t>Gemfire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  <p:pic>
          <p:nvPicPr>
            <p:cNvPr id="42" name="Picture 6" descr="http://manuel.manuelles.nl/images/posts/redi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709" y="2234268"/>
              <a:ext cx="372148" cy="319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4" descr="data-warehous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052" y="2926034"/>
              <a:ext cx="353463" cy="358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7" name="Picture 6" descr="http://www.simba.com/wp-content/uploads/2013/04/mongo_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79" y="3599590"/>
            <a:ext cx="1093221" cy="54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Elbow Connector 40"/>
          <p:cNvCxnSpPr>
            <a:stCxn id="37" idx="2"/>
            <a:endCxn id="14" idx="1"/>
          </p:cNvCxnSpPr>
          <p:nvPr/>
        </p:nvCxnSpPr>
        <p:spPr>
          <a:xfrm rot="16200000" flipH="1">
            <a:off x="1694270" y="1084059"/>
            <a:ext cx="255927" cy="117218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1874738" y="2477840"/>
            <a:ext cx="5976469" cy="2122851"/>
            <a:chOff x="1874738" y="2485632"/>
            <a:chExt cx="5976469" cy="2122851"/>
          </a:xfrm>
        </p:grpSpPr>
        <p:sp>
          <p:nvSpPr>
            <p:cNvPr id="3" name="Left Brace 2"/>
            <p:cNvSpPr/>
            <p:nvPr/>
          </p:nvSpPr>
          <p:spPr>
            <a:xfrm>
              <a:off x="7391400" y="2485632"/>
              <a:ext cx="459807" cy="2076634"/>
            </a:xfrm>
            <a:prstGeom prst="leftBrace">
              <a:avLst>
                <a:gd name="adj1" fmla="val 8333"/>
                <a:gd name="adj2" fmla="val 8617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Elbow Connector 53"/>
            <p:cNvCxnSpPr>
              <a:stCxn id="3" idx="1"/>
              <a:endCxn id="4" idx="1"/>
            </p:cNvCxnSpPr>
            <p:nvPr/>
          </p:nvCxnSpPr>
          <p:spPr>
            <a:xfrm rot="10800000">
              <a:off x="1874738" y="3292206"/>
              <a:ext cx="5516663" cy="982863"/>
            </a:xfrm>
            <a:prstGeom prst="bentConnector2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814797" y="4239151"/>
              <a:ext cx="219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Predictive modeling</a:t>
              </a:r>
              <a:endParaRPr lang="en-US" dirty="0"/>
            </a:p>
          </p:txBody>
        </p:sp>
      </p:grpSp>
      <p:cxnSp>
        <p:nvCxnSpPr>
          <p:cNvPr id="52" name="Straight Arrow Connector 51"/>
          <p:cNvCxnSpPr>
            <a:stCxn id="38" idx="3"/>
            <a:endCxn id="21" idx="1"/>
          </p:cNvCxnSpPr>
          <p:nvPr/>
        </p:nvCxnSpPr>
        <p:spPr>
          <a:xfrm>
            <a:off x="3962807" y="2145033"/>
            <a:ext cx="1538973" cy="0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882" y="2012058"/>
            <a:ext cx="1133118" cy="29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9580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Processing Model</a:t>
            </a:r>
            <a:endParaRPr lang="en-US" dirty="0"/>
          </a:p>
        </p:txBody>
      </p:sp>
      <p:pic>
        <p:nvPicPr>
          <p:cNvPr id="1026" name="Picture 2" descr="http://blog.springsource.org/wp-content/uploads/2013/06/SourceProcessSink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114424"/>
            <a:ext cx="5524500" cy="5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5886" y="2834015"/>
            <a:ext cx="6199133" cy="5232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How can we make this easier?</a:t>
            </a:r>
            <a:endParaRPr lang="en-US" sz="28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26" y="2066925"/>
            <a:ext cx="8627052" cy="205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5354" y="2741682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http | filter | file</a:t>
            </a:r>
          </a:p>
        </p:txBody>
      </p:sp>
      <p:pic>
        <p:nvPicPr>
          <p:cNvPr id="4" name="Picture 2" descr="C:\Users\mpollack\AppData\Local\Microsoft\Windows\Temporary Internet Files\Content.Outlook\O441FU3R\xml-excerp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43100"/>
            <a:ext cx="8641304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83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mo_background.png"/>
          <p:cNvPicPr>
            <a:picLocks noChangeAspect="1"/>
          </p:cNvPicPr>
          <p:nvPr/>
        </p:nvPicPr>
        <p:blipFill>
          <a:blip r:embed="rId3"/>
          <a:srcRect b="5653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819400" y="0"/>
            <a:ext cx="6491688" cy="5159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Shape 1"/>
          <p:cNvSpPr txBox="1"/>
          <p:nvPr/>
        </p:nvSpPr>
        <p:spPr>
          <a:xfrm>
            <a:off x="345240" y="1553014"/>
            <a:ext cx="8453160" cy="632880"/>
          </a:xfrm>
          <a:prstGeom prst="rect">
            <a:avLst/>
          </a:prstGeom>
        </p:spPr>
        <p:txBody>
          <a:bodyPr anchor="ctr"/>
          <a:lstStyle/>
          <a:p>
            <a:r>
              <a:rPr lang="en-US" b="1" cap="all" spc="300" dirty="0" smtClean="0">
                <a:solidFill>
                  <a:prstClr val="white"/>
                </a:solidFill>
              </a:rPr>
              <a:t>Spring XD</a:t>
            </a:r>
            <a:r>
              <a:rPr lang="en-US" sz="3200" dirty="0" smtClean="0">
                <a:solidFill>
                  <a:prstClr val="white"/>
                </a:solidFill>
              </a:rPr>
              <a:t/>
            </a:r>
            <a:br>
              <a:rPr lang="en-US" sz="3200" dirty="0" smtClean="0">
                <a:solidFill>
                  <a:prstClr val="white"/>
                </a:solidFill>
              </a:rPr>
            </a:br>
            <a:r>
              <a:rPr lang="en-US" sz="4000" dirty="0" smtClean="0">
                <a:solidFill>
                  <a:prstClr val="white"/>
                </a:solidFill>
              </a:rPr>
              <a:t>Demo</a:t>
            </a:r>
            <a:endParaRPr sz="4000" dirty="0">
              <a:solidFill>
                <a:prstClr val="white"/>
              </a:solidFill>
            </a:endParaRPr>
          </a:p>
        </p:txBody>
      </p:sp>
      <p:pic>
        <p:nvPicPr>
          <p:cNvPr id="7" name="Picture 6" descr="X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868" y="2121011"/>
            <a:ext cx="1262388" cy="1377960"/>
          </a:xfrm>
          <a:prstGeom prst="rect">
            <a:avLst/>
          </a:prstGeom>
          <a:effectLst>
            <a:reflection stA="50000" endPos="4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6851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Pivotal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49494"/>
                </a:solidFill>
              </a:rPr>
              <a:t>Pivotal Stack</a:t>
            </a:r>
          </a:p>
          <a:p>
            <a:r>
              <a:rPr lang="en-US" dirty="0" smtClean="0">
                <a:solidFill>
                  <a:srgbClr val="949494"/>
                </a:solidFill>
              </a:rPr>
              <a:t>Spring XD</a:t>
            </a:r>
          </a:p>
          <a:p>
            <a:r>
              <a:rPr lang="en-US" b="1" dirty="0" err="1" smtClean="0"/>
              <a:t>GemFire</a:t>
            </a:r>
            <a:endParaRPr lang="en-US" b="1" dirty="0"/>
          </a:p>
          <a:p>
            <a:endParaRPr lang="en-US" b="1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73745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Pivotal </a:t>
            </a:r>
            <a:r>
              <a:rPr lang="en-US" dirty="0" err="1" smtClean="0"/>
              <a:t>GemFire</a:t>
            </a:r>
            <a:endParaRPr lang="en-US" dirty="0"/>
          </a:p>
        </p:txBody>
      </p:sp>
      <p:sp>
        <p:nvSpPr>
          <p:cNvPr id="3" name="Rectangle 8"/>
          <p:cNvSpPr>
            <a:spLocks/>
          </p:cNvSpPr>
          <p:nvPr/>
        </p:nvSpPr>
        <p:spPr bwMode="auto">
          <a:xfrm>
            <a:off x="1060654" y="2344404"/>
            <a:ext cx="2082403" cy="6577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8100" tIns="38100" rIns="38100" bIns="38100" anchor="ctr" anchorCtr="1"/>
          <a:lstStyle/>
          <a:p>
            <a:pPr algn="l">
              <a:spcAft>
                <a:spcPts val="0"/>
              </a:spcAft>
            </a:pPr>
            <a:r>
              <a:rPr lang="en-US" sz="1800" b="1" dirty="0">
                <a:solidFill>
                  <a:srgbClr val="333333"/>
                </a:solidFill>
                <a:latin typeface="Arial" pitchFamily="34" charset="0"/>
              </a:rPr>
              <a:t>Application Data </a:t>
            </a:r>
            <a:br>
              <a:rPr lang="en-US" sz="1800" b="1" dirty="0">
                <a:solidFill>
                  <a:srgbClr val="333333"/>
                </a:solidFill>
                <a:latin typeface="Arial" pitchFamily="34" charset="0"/>
              </a:rPr>
            </a:br>
            <a:r>
              <a:rPr lang="en-US" sz="1800" b="1" i="1" u="sng" dirty="0">
                <a:solidFill>
                  <a:srgbClr val="333333"/>
                </a:solidFill>
                <a:latin typeface="Arial" pitchFamily="34" charset="0"/>
              </a:rPr>
              <a:t>Lives</a:t>
            </a:r>
            <a:r>
              <a:rPr lang="en-US" sz="1800" b="1" dirty="0">
                <a:solidFill>
                  <a:srgbClr val="333333"/>
                </a:solidFill>
                <a:latin typeface="Arial" pitchFamily="34" charset="0"/>
              </a:rPr>
              <a:t> Here</a:t>
            </a:r>
          </a:p>
        </p:txBody>
      </p:sp>
      <p:pic>
        <p:nvPicPr>
          <p:cNvPr id="4" name="Picture 14" descr="ICON_Storage_3up_Q408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227357" y="3683657"/>
            <a:ext cx="92549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0" descr="ICON_FileFolder_yellow_Q308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224406" y="3819410"/>
            <a:ext cx="73371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8"/>
          <p:cNvSpPr>
            <a:spLocks/>
          </p:cNvSpPr>
          <p:nvPr/>
        </p:nvSpPr>
        <p:spPr bwMode="auto">
          <a:xfrm>
            <a:off x="2046862" y="4318163"/>
            <a:ext cx="1183696" cy="2327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8100" tIns="38100" rIns="38100" bIns="38100"/>
          <a:lstStyle/>
          <a:p>
            <a:pPr algn="l">
              <a:spcAft>
                <a:spcPts val="0"/>
              </a:spcAft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</a:rPr>
              <a:t>File Systems</a:t>
            </a:r>
          </a:p>
        </p:txBody>
      </p:sp>
      <p:sp>
        <p:nvSpPr>
          <p:cNvPr id="7" name="Rectangle 8"/>
          <p:cNvSpPr>
            <a:spLocks/>
          </p:cNvSpPr>
          <p:nvPr/>
        </p:nvSpPr>
        <p:spPr bwMode="auto">
          <a:xfrm>
            <a:off x="3278595" y="4310228"/>
            <a:ext cx="975899" cy="2327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8100" tIns="38100" rIns="38100" bIns="38100"/>
          <a:lstStyle/>
          <a:p>
            <a:pPr algn="l">
              <a:spcAft>
                <a:spcPts val="0"/>
              </a:spcAft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</a:rPr>
              <a:t>Databases</a:t>
            </a:r>
          </a:p>
        </p:txBody>
      </p:sp>
      <p:pic>
        <p:nvPicPr>
          <p:cNvPr id="8" name="Picture 28" descr="ICON_TapeDrive_Q308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223516" y="3613329"/>
            <a:ext cx="980165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>
            <a:spLocks/>
          </p:cNvSpPr>
          <p:nvPr/>
        </p:nvSpPr>
        <p:spPr bwMode="auto">
          <a:xfrm>
            <a:off x="4385929" y="4138836"/>
            <a:ext cx="1106814" cy="4887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8100" tIns="38100" rIns="38100" bIns="38100"/>
          <a:lstStyle/>
          <a:p>
            <a:pPr algn="l">
              <a:spcAft>
                <a:spcPts val="0"/>
              </a:spcAft>
            </a:pPr>
            <a:r>
              <a:rPr lang="en-US" sz="1400" dirty="0" smtClean="0">
                <a:solidFill>
                  <a:srgbClr val="333333"/>
                </a:solidFill>
                <a:latin typeface="Arial" pitchFamily="34" charset="0"/>
              </a:rPr>
              <a:t>Mainframes</a:t>
            </a:r>
          </a:p>
          <a:p>
            <a:pPr algn="l">
              <a:spcAft>
                <a:spcPts val="0"/>
              </a:spcAft>
            </a:pPr>
            <a:r>
              <a:rPr lang="en-US" sz="1400" dirty="0" smtClean="0">
                <a:solidFill>
                  <a:srgbClr val="333333"/>
                </a:solidFill>
                <a:latin typeface="Arial" pitchFamily="34" charset="0"/>
              </a:rPr>
              <a:t> </a:t>
            </a:r>
            <a:r>
              <a:rPr lang="en-US" sz="1400" dirty="0">
                <a:solidFill>
                  <a:srgbClr val="333333"/>
                </a:solidFill>
                <a:latin typeface="Arial" pitchFamily="34" charset="0"/>
              </a:rPr>
              <a:t>/ other</a:t>
            </a:r>
          </a:p>
        </p:txBody>
      </p:sp>
      <p:sp>
        <p:nvSpPr>
          <p:cNvPr id="10" name="Rectangle 8"/>
          <p:cNvSpPr>
            <a:spLocks/>
          </p:cNvSpPr>
          <p:nvPr/>
        </p:nvSpPr>
        <p:spPr bwMode="auto">
          <a:xfrm>
            <a:off x="137482" y="3587400"/>
            <a:ext cx="2030505" cy="4982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8100" tIns="38100" rIns="38100" bIns="38100" anchor="ctr" anchorCtr="1"/>
          <a:lstStyle/>
          <a:p>
            <a:pPr algn="l">
              <a:spcAft>
                <a:spcPts val="0"/>
              </a:spcAft>
            </a:pPr>
            <a:r>
              <a:rPr lang="en-US" sz="1800" b="1" dirty="0">
                <a:solidFill>
                  <a:srgbClr val="333333"/>
                </a:solidFill>
                <a:latin typeface="Arial" pitchFamily="34" charset="0"/>
              </a:rPr>
              <a:t>Application Data </a:t>
            </a:r>
            <a:br>
              <a:rPr lang="en-US" sz="1800" b="1" dirty="0">
                <a:solidFill>
                  <a:srgbClr val="333333"/>
                </a:solidFill>
                <a:latin typeface="Arial" pitchFamily="34" charset="0"/>
              </a:rPr>
            </a:br>
            <a:r>
              <a:rPr lang="en-US" sz="1800" b="1" i="1" u="sng" dirty="0">
                <a:solidFill>
                  <a:srgbClr val="333333"/>
                </a:solidFill>
                <a:latin typeface="Arial" pitchFamily="34" charset="0"/>
              </a:rPr>
              <a:t>Sleeps</a:t>
            </a:r>
            <a:r>
              <a:rPr lang="en-US" sz="1800" b="1" dirty="0">
                <a:solidFill>
                  <a:srgbClr val="333333"/>
                </a:solidFill>
                <a:latin typeface="Arial" pitchFamily="34" charset="0"/>
              </a:rPr>
              <a:t> Here</a:t>
            </a:r>
          </a:p>
        </p:txBody>
      </p:sp>
      <p:pic>
        <p:nvPicPr>
          <p:cNvPr id="11" name="Picture 84" descr="data-warehouse"/>
          <p:cNvPicPr>
            <a:picLocks noChangeAspect="1" noChangeArrowheads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08614" y="2378153"/>
            <a:ext cx="1028688" cy="648009"/>
          </a:xfrm>
          <a:prstGeom prst="rect">
            <a:avLst/>
          </a:prstGeom>
          <a:noFill/>
        </p:spPr>
      </p:pic>
      <p:cxnSp>
        <p:nvCxnSpPr>
          <p:cNvPr id="12" name="AutoShape 32"/>
          <p:cNvCxnSpPr>
            <a:cxnSpLocks noChangeShapeType="1"/>
          </p:cNvCxnSpPr>
          <p:nvPr/>
        </p:nvCxnSpPr>
        <p:spPr bwMode="auto">
          <a:xfrm flipV="1">
            <a:off x="3613708" y="1912939"/>
            <a:ext cx="0" cy="422932"/>
          </a:xfrm>
          <a:prstGeom prst="straightConnector1">
            <a:avLst/>
          </a:prstGeom>
          <a:noFill/>
          <a:ln w="31750">
            <a:solidFill>
              <a:srgbClr val="338313"/>
            </a:solidFill>
            <a:round/>
            <a:headEnd type="triangle" w="lg" len="med"/>
            <a:tailEnd type="triangle" w="lg" len="med"/>
          </a:ln>
        </p:spPr>
      </p:cxnSp>
      <p:grpSp>
        <p:nvGrpSpPr>
          <p:cNvPr id="25" name="Group 24"/>
          <p:cNvGrpSpPr/>
          <p:nvPr/>
        </p:nvGrpSpPr>
        <p:grpSpPr>
          <a:xfrm>
            <a:off x="2485619" y="890811"/>
            <a:ext cx="2142801" cy="1022556"/>
            <a:chOff x="2596751" y="668547"/>
            <a:chExt cx="2142801" cy="1022556"/>
          </a:xfrm>
        </p:grpSpPr>
        <p:pic>
          <p:nvPicPr>
            <p:cNvPr id="13" name="Picture 27" descr="ICON_Cloud_Q308"/>
            <p:cNvPicPr>
              <a:picLocks noChangeAspect="1" noChangeArrowheads="1"/>
            </p:cNvPicPr>
            <p:nvPr/>
          </p:nvPicPr>
          <p:blipFill>
            <a:blip r:embed="rId7" cstate="email"/>
            <a:srcRect/>
            <a:stretch>
              <a:fillRect/>
            </a:stretch>
          </p:blipFill>
          <p:spPr bwMode="auto">
            <a:xfrm>
              <a:off x="2596751" y="668547"/>
              <a:ext cx="2142801" cy="1022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" descr="C:\Users\testuser\AppData\Local\Temp\VMwareDnD\555dc0ff\ICON_App_3D_Q408.png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411348" y="816309"/>
              <a:ext cx="632271" cy="390140"/>
            </a:xfrm>
            <a:prstGeom prst="rect">
              <a:avLst/>
            </a:prstGeom>
            <a:noFill/>
          </p:spPr>
        </p:pic>
        <p:pic>
          <p:nvPicPr>
            <p:cNvPr id="15" name="Picture 2" descr="C:\Users\testuser\AppData\Local\Temp\VMwareDnD\555dc0ff\ICON_App_3D_Q408.png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007096" y="1008490"/>
              <a:ext cx="632271" cy="390140"/>
            </a:xfrm>
            <a:prstGeom prst="rect">
              <a:avLst/>
            </a:prstGeom>
            <a:noFill/>
          </p:spPr>
        </p:pic>
        <p:pic>
          <p:nvPicPr>
            <p:cNvPr id="16" name="Picture 2" descr="C:\Users\testuser\AppData\Local\Temp\VMwareDnD\555dc0ff\ICON_App_3D_Q408.png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824507" y="1011015"/>
              <a:ext cx="632271" cy="390140"/>
            </a:xfrm>
            <a:prstGeom prst="rect">
              <a:avLst/>
            </a:prstGeom>
            <a:noFill/>
          </p:spPr>
        </p:pic>
        <p:pic>
          <p:nvPicPr>
            <p:cNvPr id="17" name="Picture 2" descr="C:\Users\testuser\AppData\Local\Temp\VMwareDnD\555dc0ff\ICON_App_3D_Q408.png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413494" y="1191602"/>
              <a:ext cx="632271" cy="390140"/>
            </a:xfrm>
            <a:prstGeom prst="rect">
              <a:avLst/>
            </a:prstGeom>
            <a:noFill/>
          </p:spPr>
        </p:pic>
      </p:grpSp>
      <p:cxnSp>
        <p:nvCxnSpPr>
          <p:cNvPr id="18" name="AutoShape 32"/>
          <p:cNvCxnSpPr>
            <a:cxnSpLocks noChangeShapeType="1"/>
          </p:cNvCxnSpPr>
          <p:nvPr/>
        </p:nvCxnSpPr>
        <p:spPr bwMode="auto">
          <a:xfrm rot="5400000" flipH="1" flipV="1">
            <a:off x="3319412" y="3378150"/>
            <a:ext cx="597555" cy="0"/>
          </a:xfrm>
          <a:prstGeom prst="straightConnector1">
            <a:avLst/>
          </a:prstGeom>
          <a:noFill/>
          <a:ln w="31750">
            <a:solidFill>
              <a:srgbClr val="338313"/>
            </a:solidFill>
            <a:round/>
            <a:headEnd type="triangle" w="lg" len="med"/>
            <a:tailEnd type="triangle" w="lg" len="med"/>
          </a:ln>
        </p:spPr>
      </p:cxnSp>
      <p:cxnSp>
        <p:nvCxnSpPr>
          <p:cNvPr id="19" name="AutoShape 32"/>
          <p:cNvCxnSpPr>
            <a:cxnSpLocks noChangeShapeType="1"/>
          </p:cNvCxnSpPr>
          <p:nvPr/>
        </p:nvCxnSpPr>
        <p:spPr bwMode="auto">
          <a:xfrm flipV="1">
            <a:off x="1770056" y="2867494"/>
            <a:ext cx="1483210" cy="1387006"/>
          </a:xfrm>
          <a:prstGeom prst="straightConnector1">
            <a:avLst/>
          </a:prstGeom>
          <a:noFill/>
          <a:ln w="31750">
            <a:solidFill>
              <a:srgbClr val="338313"/>
            </a:solidFill>
            <a:round/>
            <a:headEnd type="triangle" w="lg" len="med"/>
            <a:tailEnd type="triangle" w="lg" len="med"/>
          </a:ln>
        </p:spPr>
      </p:cxnSp>
      <p:cxnSp>
        <p:nvCxnSpPr>
          <p:cNvPr id="20" name="AutoShape 32"/>
          <p:cNvCxnSpPr>
            <a:cxnSpLocks noChangeShapeType="1"/>
          </p:cNvCxnSpPr>
          <p:nvPr/>
        </p:nvCxnSpPr>
        <p:spPr bwMode="auto">
          <a:xfrm flipH="1" flipV="1">
            <a:off x="4021597" y="2941546"/>
            <a:ext cx="510709" cy="630329"/>
          </a:xfrm>
          <a:prstGeom prst="straightConnector1">
            <a:avLst/>
          </a:prstGeom>
          <a:noFill/>
          <a:ln w="31750">
            <a:solidFill>
              <a:srgbClr val="338313"/>
            </a:solidFill>
            <a:round/>
            <a:headEnd type="triangle" w="lg" len="med"/>
            <a:tailEnd type="triangle" w="lg" len="med"/>
          </a:ln>
        </p:spPr>
      </p:cxnSp>
      <p:sp>
        <p:nvSpPr>
          <p:cNvPr id="21" name="Text Placeholder 8"/>
          <p:cNvSpPr txBox="1">
            <a:spLocks/>
          </p:cNvSpPr>
          <p:nvPr/>
        </p:nvSpPr>
        <p:spPr>
          <a:xfrm>
            <a:off x="5528520" y="784473"/>
            <a:ext cx="3504358" cy="36605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233363" indent="-233363" algn="l" eaLnBrk="0" hangingPunct="0">
              <a:spcBef>
                <a:spcPts val="10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5000"/>
              <a:defRPr/>
            </a:pPr>
            <a:r>
              <a:rPr lang="en-US" sz="2000" b="1" u="sng" kern="0" dirty="0">
                <a:solidFill>
                  <a:srgbClr val="333333"/>
                </a:solidFill>
                <a:latin typeface="Arial" pitchFamily="34" charset="0"/>
                <a:ea typeface="ＭＳ Ｐゴシック"/>
              </a:rPr>
              <a:t>Primary Use Cases</a:t>
            </a:r>
          </a:p>
          <a:p>
            <a:pPr marL="233363" indent="-233363" algn="l" eaLnBrk="0" hangingPunct="0">
              <a:spcBef>
                <a:spcPts val="10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5000"/>
              <a:buFont typeface="Wingdings" pitchFamily="2" charset="2"/>
              <a:buChar char="§"/>
              <a:defRPr/>
            </a:pPr>
            <a:r>
              <a:rPr lang="en-US" sz="1400" b="1" kern="0" dirty="0">
                <a:solidFill>
                  <a:srgbClr val="333333"/>
                </a:solidFill>
                <a:latin typeface="Arial" pitchFamily="34" charset="0"/>
                <a:ea typeface="ＭＳ Ｐゴシック"/>
              </a:rPr>
              <a:t>Web Session Cache, L2 Cache</a:t>
            </a:r>
          </a:p>
          <a:p>
            <a:pPr marL="400050" lvl="1" indent="-171450" algn="l" eaLnBrk="0" hangingPunct="0">
              <a:spcBef>
                <a:spcPts val="8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0000"/>
              <a:buFont typeface="Times" pitchFamily="18" charset="0"/>
              <a:buChar char="•"/>
              <a:defRPr/>
            </a:pPr>
            <a:r>
              <a:rPr lang="en-US" sz="1400" kern="0" dirty="0">
                <a:solidFill>
                  <a:srgbClr val="333333"/>
                </a:solidFill>
                <a:latin typeface="Arial" pitchFamily="34" charset="0"/>
                <a:ea typeface="ＭＳ Ｐゴシック"/>
              </a:rPr>
              <a:t>Shopping Cart state management</a:t>
            </a:r>
          </a:p>
          <a:p>
            <a:pPr marL="233363" indent="-233363" algn="l" eaLnBrk="0" hangingPunct="0">
              <a:spcBef>
                <a:spcPts val="10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5000"/>
              <a:buFont typeface="Wingdings" pitchFamily="2" charset="2"/>
              <a:buChar char="§"/>
              <a:defRPr/>
            </a:pPr>
            <a:r>
              <a:rPr lang="en-US" sz="1400" b="1" kern="0" dirty="0">
                <a:solidFill>
                  <a:srgbClr val="333333"/>
                </a:solidFill>
                <a:latin typeface="Arial" pitchFamily="34" charset="0"/>
                <a:ea typeface="ＭＳ Ｐゴシック"/>
              </a:rPr>
              <a:t>App Data Cache, In-memory DB </a:t>
            </a:r>
          </a:p>
          <a:p>
            <a:pPr marL="400050" lvl="1" indent="-171450" algn="l" eaLnBrk="0" hangingPunct="0">
              <a:spcBef>
                <a:spcPts val="8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0000"/>
              <a:buFont typeface="Times" pitchFamily="18" charset="0"/>
              <a:buChar char="•"/>
              <a:defRPr/>
            </a:pPr>
            <a:r>
              <a:rPr lang="en-US" sz="1400" kern="0" dirty="0">
                <a:solidFill>
                  <a:srgbClr val="333333"/>
                </a:solidFill>
                <a:latin typeface="Arial" pitchFamily="34" charset="0"/>
                <a:ea typeface="ＭＳ Ｐゴシック"/>
              </a:rPr>
              <a:t>High performance OLTP</a:t>
            </a:r>
          </a:p>
          <a:p>
            <a:pPr marL="233363" indent="-233363" algn="l" eaLnBrk="0" hangingPunct="0">
              <a:spcBef>
                <a:spcPts val="10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5000"/>
              <a:buFont typeface="Wingdings" pitchFamily="2" charset="2"/>
              <a:buChar char="§"/>
              <a:defRPr/>
            </a:pPr>
            <a:r>
              <a:rPr lang="en-US" sz="1400" b="1" kern="0" dirty="0">
                <a:solidFill>
                  <a:srgbClr val="333333"/>
                </a:solidFill>
                <a:latin typeface="Arial" pitchFamily="34" charset="0"/>
              </a:rPr>
              <a:t>Grid Data </a:t>
            </a:r>
            <a:r>
              <a:rPr lang="en-US" sz="1400" b="1" kern="0" dirty="0" smtClean="0">
                <a:solidFill>
                  <a:srgbClr val="333333"/>
                </a:solidFill>
                <a:latin typeface="Arial" pitchFamily="34" charset="0"/>
              </a:rPr>
              <a:t>Fabric</a:t>
            </a:r>
            <a:endParaRPr lang="en-US" sz="1400" b="1" kern="0" dirty="0">
              <a:solidFill>
                <a:srgbClr val="333333"/>
              </a:solidFill>
              <a:latin typeface="Arial" pitchFamily="34" charset="0"/>
            </a:endParaRPr>
          </a:p>
          <a:p>
            <a:pPr marL="400050" lvl="1" indent="-171450" algn="l" eaLnBrk="0" hangingPunct="0">
              <a:spcBef>
                <a:spcPts val="8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0000"/>
              <a:buFont typeface="Times" pitchFamily="18" charset="0"/>
              <a:buChar char="•"/>
              <a:defRPr/>
            </a:pPr>
            <a:r>
              <a:rPr lang="en-US" sz="1400" kern="0" dirty="0">
                <a:solidFill>
                  <a:srgbClr val="333333"/>
                </a:solidFill>
                <a:latin typeface="Arial" pitchFamily="34" charset="0"/>
              </a:rPr>
              <a:t>Shared data grid accessed by many clients executing app logic</a:t>
            </a:r>
          </a:p>
          <a:p>
            <a:pPr marL="400050" lvl="1" indent="-171450" algn="l" eaLnBrk="0" hangingPunct="0">
              <a:spcBef>
                <a:spcPts val="8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0000"/>
              <a:buFont typeface="Times" pitchFamily="18" charset="0"/>
              <a:buChar char="•"/>
              <a:defRPr/>
            </a:pPr>
            <a:r>
              <a:rPr lang="en-US" sz="1400" kern="0" dirty="0" smtClean="0">
                <a:solidFill>
                  <a:srgbClr val="333333"/>
                </a:solidFill>
                <a:latin typeface="Arial" pitchFamily="34" charset="0"/>
              </a:rPr>
              <a:t>… or where </a:t>
            </a:r>
            <a:r>
              <a:rPr lang="en-US" sz="1400" kern="0" dirty="0">
                <a:solidFill>
                  <a:srgbClr val="333333"/>
                </a:solidFill>
                <a:latin typeface="Arial" pitchFamily="34" charset="0"/>
              </a:rPr>
              <a:t>app logic is executed within the data fabric </a:t>
            </a:r>
            <a:r>
              <a:rPr lang="en-US" sz="1400" kern="0" dirty="0" smtClean="0">
                <a:solidFill>
                  <a:srgbClr val="333333"/>
                </a:solidFill>
                <a:latin typeface="Arial" pitchFamily="34" charset="0"/>
              </a:rPr>
              <a:t>itself</a:t>
            </a:r>
          </a:p>
          <a:p>
            <a:pPr marL="400050" lvl="1" indent="-171450" algn="l" eaLnBrk="0" hangingPunct="0">
              <a:spcBef>
                <a:spcPts val="8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0000"/>
              <a:buFont typeface="Times" pitchFamily="18" charset="0"/>
              <a:buChar char="•"/>
              <a:defRPr/>
            </a:pPr>
            <a:r>
              <a:rPr lang="en-US" sz="1400" kern="0" dirty="0" err="1" smtClean="0">
                <a:solidFill>
                  <a:srgbClr val="333333"/>
                </a:solidFill>
                <a:latin typeface="Arial" pitchFamily="34" charset="0"/>
              </a:rPr>
              <a:t>Synchronise</a:t>
            </a:r>
            <a:r>
              <a:rPr lang="en-US" sz="1400" kern="0" dirty="0" smtClean="0">
                <a:solidFill>
                  <a:srgbClr val="333333"/>
                </a:solidFill>
                <a:latin typeface="Arial" pitchFamily="34" charset="0"/>
              </a:rPr>
              <a:t> </a:t>
            </a:r>
            <a:r>
              <a:rPr lang="en-US" sz="1400" kern="0" dirty="0">
                <a:solidFill>
                  <a:srgbClr val="333333"/>
                </a:solidFill>
                <a:latin typeface="Arial" pitchFamily="34" charset="0"/>
              </a:rPr>
              <a:t>data </a:t>
            </a:r>
            <a:r>
              <a:rPr lang="en-US" sz="1400" i="1" kern="0" dirty="0">
                <a:solidFill>
                  <a:srgbClr val="333333"/>
                </a:solidFill>
                <a:latin typeface="Arial" pitchFamily="34" charset="0"/>
              </a:rPr>
              <a:t>across</a:t>
            </a:r>
            <a:r>
              <a:rPr lang="en-US" sz="1400" kern="0" dirty="0">
                <a:solidFill>
                  <a:srgbClr val="333333"/>
                </a:solidFill>
                <a:latin typeface="Arial" pitchFamily="34" charset="0"/>
              </a:rPr>
              <a:t> </a:t>
            </a:r>
            <a:r>
              <a:rPr lang="en-US" sz="1400" i="1" kern="0" dirty="0" smtClean="0">
                <a:solidFill>
                  <a:srgbClr val="333333"/>
                </a:solidFill>
                <a:latin typeface="Arial" pitchFamily="34" charset="0"/>
              </a:rPr>
              <a:t>remote</a:t>
            </a:r>
            <a:r>
              <a:rPr lang="en-US" sz="1400" kern="0" dirty="0" smtClean="0">
                <a:solidFill>
                  <a:srgbClr val="333333"/>
                </a:solidFill>
                <a:latin typeface="Arial" pitchFamily="34" charset="0"/>
              </a:rPr>
              <a:t> data </a:t>
            </a:r>
            <a:r>
              <a:rPr lang="en-US" sz="1400" kern="0" dirty="0" err="1">
                <a:solidFill>
                  <a:srgbClr val="333333"/>
                </a:solidFill>
                <a:latin typeface="Arial" pitchFamily="34" charset="0"/>
              </a:rPr>
              <a:t>centres</a:t>
            </a:r>
            <a:r>
              <a:rPr lang="en-US" sz="1400" kern="0" dirty="0">
                <a:solidFill>
                  <a:srgbClr val="333333"/>
                </a:solidFill>
                <a:latin typeface="Arial" pitchFamily="34" charset="0"/>
              </a:rPr>
              <a:t> in </a:t>
            </a:r>
            <a:r>
              <a:rPr lang="en-US" sz="1400" i="1" kern="0" dirty="0">
                <a:solidFill>
                  <a:srgbClr val="333333"/>
                </a:solidFill>
                <a:latin typeface="Arial" pitchFamily="34" charset="0"/>
              </a:rPr>
              <a:t>near</a:t>
            </a:r>
            <a:r>
              <a:rPr lang="en-US" sz="1400" kern="0" dirty="0">
                <a:solidFill>
                  <a:srgbClr val="333333"/>
                </a:solidFill>
                <a:latin typeface="Arial" pitchFamily="34" charset="0"/>
              </a:rPr>
              <a:t> real time</a:t>
            </a:r>
          </a:p>
          <a:p>
            <a:pPr marL="514350" lvl="1" indent="-285750" algn="l" eaLnBrk="0" hangingPunct="0">
              <a:spcBef>
                <a:spcPts val="8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0000"/>
              <a:buFont typeface="Wingdings" charset="2"/>
              <a:buChar char="§"/>
              <a:defRPr/>
            </a:pPr>
            <a:endParaRPr lang="en-US" sz="1400" kern="0" dirty="0">
              <a:solidFill>
                <a:srgbClr val="333333"/>
              </a:solidFill>
              <a:latin typeface="Arial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324" y="4279781"/>
            <a:ext cx="1260863" cy="256707"/>
          </a:xfrm>
          <a:prstGeom prst="rect">
            <a:avLst/>
          </a:prstGeom>
        </p:spPr>
      </p:pic>
      <p:cxnSp>
        <p:nvCxnSpPr>
          <p:cNvPr id="24" name="AutoShape 32"/>
          <p:cNvCxnSpPr>
            <a:cxnSpLocks noChangeShapeType="1"/>
          </p:cNvCxnSpPr>
          <p:nvPr/>
        </p:nvCxnSpPr>
        <p:spPr bwMode="auto">
          <a:xfrm flipV="1">
            <a:off x="2920993" y="2991832"/>
            <a:ext cx="486721" cy="818168"/>
          </a:xfrm>
          <a:prstGeom prst="straightConnector1">
            <a:avLst/>
          </a:prstGeom>
          <a:noFill/>
          <a:ln w="31750">
            <a:solidFill>
              <a:srgbClr val="338313"/>
            </a:solidFill>
            <a:round/>
            <a:headEnd type="triangle" w="lg" len="med"/>
            <a:tailEnd type="triangle" w="lg" len="med"/>
          </a:ln>
        </p:spPr>
      </p:cxnSp>
      <p:sp>
        <p:nvSpPr>
          <p:cNvPr id="35" name="TextBox 34"/>
          <p:cNvSpPr txBox="1"/>
          <p:nvPr/>
        </p:nvSpPr>
        <p:spPr>
          <a:xfrm>
            <a:off x="161062" y="1079500"/>
            <a:ext cx="1815169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  <a:t>Extreme </a:t>
            </a:r>
            <a:r>
              <a:rPr lang="en-US" sz="2000" i="1" dirty="0" smtClean="0">
                <a:solidFill>
                  <a:schemeClr val="accent2">
                    <a:lumMod val="75000"/>
                  </a:schemeClr>
                </a:solidFill>
              </a:rPr>
              <a:t>Data</a:t>
            </a:r>
          </a:p>
          <a:p>
            <a:pPr algn="ctr"/>
            <a:r>
              <a:rPr lang="en-US" sz="2000" i="1" dirty="0" smtClean="0">
                <a:solidFill>
                  <a:schemeClr val="accent2">
                    <a:lumMod val="75000"/>
                  </a:schemeClr>
                </a:solidFill>
              </a:rPr>
              <a:t>Scalability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  <a:t>&amp; Elasticity</a:t>
            </a:r>
            <a:endParaRPr lang="en-US" sz="2000" i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6" name="AutoShape 32"/>
          <p:cNvCxnSpPr>
            <a:cxnSpLocks noChangeShapeType="1"/>
          </p:cNvCxnSpPr>
          <p:nvPr/>
        </p:nvCxnSpPr>
        <p:spPr bwMode="auto">
          <a:xfrm>
            <a:off x="4238625" y="2563813"/>
            <a:ext cx="1254125" cy="7937"/>
          </a:xfrm>
          <a:prstGeom prst="straightConnector1">
            <a:avLst/>
          </a:prstGeom>
          <a:noFill/>
          <a:ln w="31750">
            <a:solidFill>
              <a:schemeClr val="accent3">
                <a:lumMod val="75000"/>
              </a:schemeClr>
            </a:solidFill>
            <a:prstDash val="sysDash"/>
            <a:round/>
            <a:headEnd type="none" w="lg" len="med"/>
            <a:tailEnd type="arrow" w="lg" len="med"/>
          </a:ln>
        </p:spPr>
      </p:cxnSp>
    </p:spTree>
    <p:extLst>
      <p:ext uri="{BB962C8B-B14F-4D97-AF65-F5344CB8AC3E}">
        <p14:creationId xmlns:p14="http://schemas.microsoft.com/office/powerpoint/2010/main" val="6990167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Gemfire Basic Concepts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b="1" i="1" dirty="0" smtClean="0">
                <a:solidFill>
                  <a:srgbClr val="000000"/>
                </a:solidFill>
              </a:rPr>
              <a:t>Cache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represents a </a:t>
            </a:r>
            <a:r>
              <a:rPr lang="en-US" i="1" dirty="0">
                <a:solidFill>
                  <a:srgbClr val="000000"/>
                </a:solidFill>
              </a:rPr>
              <a:t>member</a:t>
            </a:r>
            <a:r>
              <a:rPr lang="en-US" dirty="0">
                <a:solidFill>
                  <a:srgbClr val="000000"/>
                </a:solidFill>
              </a:rPr>
              <a:t> of a </a:t>
            </a:r>
            <a:r>
              <a:rPr lang="en-US" dirty="0" err="1">
                <a:solidFill>
                  <a:srgbClr val="000000"/>
                </a:solidFill>
              </a:rPr>
              <a:t>GemFire</a:t>
            </a:r>
            <a:r>
              <a:rPr lang="en-US" dirty="0">
                <a:solidFill>
                  <a:srgbClr val="000000"/>
                </a:solidFill>
              </a:rPr>
              <a:t> Distributed </a:t>
            </a:r>
            <a:r>
              <a:rPr lang="en-US" dirty="0" smtClean="0">
                <a:solidFill>
                  <a:srgbClr val="000000"/>
                </a:solidFill>
              </a:rPr>
              <a:t>System (a node, a JVM)</a:t>
            </a:r>
          </a:p>
          <a:p>
            <a:pPr marL="730250" lvl="1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dirty="0" smtClean="0">
                <a:solidFill>
                  <a:srgbClr val="000000"/>
                </a:solidFill>
              </a:rPr>
              <a:t>Data </a:t>
            </a:r>
            <a:r>
              <a:rPr lang="en-US" dirty="0">
                <a:solidFill>
                  <a:srgbClr val="000000"/>
                </a:solidFill>
              </a:rPr>
              <a:t>is </a:t>
            </a:r>
            <a:r>
              <a:rPr lang="en-US" dirty="0" smtClean="0">
                <a:solidFill>
                  <a:srgbClr val="000000"/>
                </a:solidFill>
              </a:rPr>
              <a:t>stored in one or more </a:t>
            </a:r>
            <a:r>
              <a:rPr lang="en-US" b="1" i="1" dirty="0" smtClean="0">
                <a:solidFill>
                  <a:srgbClr val="000000"/>
                </a:solidFill>
              </a:rPr>
              <a:t>Regions</a:t>
            </a:r>
            <a:endParaRPr lang="en-US" b="1" dirty="0" smtClean="0">
              <a:solidFill>
                <a:srgbClr val="000000"/>
              </a:solidFill>
            </a:endParaRPr>
          </a:p>
          <a:p>
            <a:pPr marL="730250" lvl="1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dirty="0" smtClean="0">
                <a:solidFill>
                  <a:srgbClr val="000000"/>
                </a:solidFill>
              </a:rPr>
              <a:t>Effectively a </a:t>
            </a:r>
            <a:r>
              <a:rPr lang="en-US" dirty="0">
                <a:solidFill>
                  <a:srgbClr val="000000"/>
                </a:solidFill>
              </a:rPr>
              <a:t>distributed key/value store, implementing </a:t>
            </a:r>
            <a:r>
              <a:rPr lang="en-US" dirty="0" err="1" smtClean="0">
                <a:solidFill>
                  <a:srgbClr val="000000"/>
                </a:solidFill>
              </a:rPr>
              <a:t>java.util.Map</a:t>
            </a:r>
            <a:endParaRPr lang="en-US" dirty="0" smtClean="0">
              <a:solidFill>
                <a:srgbClr val="000000"/>
              </a:solidFill>
            </a:endParaRPr>
          </a:p>
          <a:p>
            <a:pPr marL="730250" lvl="1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dirty="0" smtClean="0">
                <a:solidFill>
                  <a:srgbClr val="000000"/>
                </a:solidFill>
              </a:rPr>
              <a:t>Has own OQL syntax for queries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660244" y="3122685"/>
            <a:ext cx="7634444" cy="1200547"/>
          </a:xfrm>
          <a:custGeom>
            <a:avLst/>
            <a:gdLst>
              <a:gd name="T0" fmla="*/ 6388100 w 6388100"/>
              <a:gd name="T1" fmla="*/ 531019 h 1062038"/>
              <a:gd name="T2" fmla="*/ 3194050 w 6388100"/>
              <a:gd name="T3" fmla="*/ 1062038 h 1062038"/>
              <a:gd name="T4" fmla="*/ 0 w 6388100"/>
              <a:gd name="T5" fmla="*/ 531019 h 1062038"/>
              <a:gd name="T6" fmla="*/ 3194050 w 6388100"/>
              <a:gd name="T7" fmla="*/ 0 h 1062038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6388100"/>
              <a:gd name="T13" fmla="*/ 0 h 1062038"/>
              <a:gd name="T14" fmla="*/ 6388100 w 6388100"/>
              <a:gd name="T15" fmla="*/ 1062038 h 10620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388100" h="1062038">
                <a:moveTo>
                  <a:pt x="0" y="0"/>
                </a:moveTo>
                <a:lnTo>
                  <a:pt x="17745" y="0"/>
                </a:lnTo>
                <a:lnTo>
                  <a:pt x="17745" y="2949"/>
                </a:lnTo>
                <a:lnTo>
                  <a:pt x="0" y="29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xtLst/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sz="1600" dirty="0">
                <a:solidFill>
                  <a:srgbClr val="000000"/>
                </a:solidFill>
                <a:latin typeface="Monaco"/>
                <a:cs typeface="Monaco"/>
              </a:rPr>
              <a:t>Person person = </a:t>
            </a:r>
            <a:r>
              <a:rPr lang="en-US" sz="1600" b="1" dirty="0">
                <a:solidFill>
                  <a:srgbClr val="660066"/>
                </a:solidFill>
                <a:latin typeface="Monaco"/>
                <a:cs typeface="Monaco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Monaco"/>
                <a:cs typeface="Monaco"/>
              </a:rPr>
              <a:t> Person(1</a:t>
            </a:r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Monaco"/>
                <a:cs typeface="Monaco"/>
              </a:rPr>
              <a:t> "Pas</a:t>
            </a:r>
            <a:r>
              <a:rPr lang="en-US" sz="1600" dirty="0" smtClean="0">
                <a:solidFill>
                  <a:srgbClr val="0000FF"/>
                </a:solidFill>
                <a:latin typeface="Monaco"/>
                <a:cs typeface="Monaco"/>
              </a:rPr>
              <a:t>"</a:t>
            </a:r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Monaco"/>
                <a:cs typeface="Monaco"/>
              </a:rPr>
              <a:t> "</a:t>
            </a:r>
            <a:r>
              <a:rPr lang="en-US" sz="1600" dirty="0" err="1">
                <a:solidFill>
                  <a:srgbClr val="0000FF"/>
                </a:solidFill>
                <a:latin typeface="Monaco"/>
                <a:cs typeface="Monaco"/>
              </a:rPr>
              <a:t>Apicella</a:t>
            </a:r>
            <a:r>
              <a:rPr lang="en-US" sz="1600" dirty="0" smtClean="0">
                <a:solidFill>
                  <a:srgbClr val="0000FF"/>
                </a:solidFill>
                <a:latin typeface="Monaco"/>
                <a:cs typeface="Monaco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Monaco"/>
                <a:cs typeface="Monaco"/>
              </a:rPr>
              <a:t>);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sz="1600" dirty="0" err="1">
                <a:solidFill>
                  <a:srgbClr val="000000"/>
                </a:solidFill>
                <a:latin typeface="Monaco"/>
                <a:cs typeface="Monaco"/>
              </a:rPr>
              <a:t>region.put</a:t>
            </a:r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(1,</a:t>
            </a:r>
            <a:r>
              <a:rPr lang="en-US" sz="1600" dirty="0">
                <a:solidFill>
                  <a:srgbClr val="000000"/>
                </a:solidFill>
                <a:latin typeface="Monaco"/>
                <a:cs typeface="Monaco"/>
              </a:rPr>
              <a:t>person);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sz="1600" dirty="0">
                <a:solidFill>
                  <a:srgbClr val="000000"/>
                </a:solidFill>
                <a:latin typeface="Monaco"/>
                <a:cs typeface="Monaco"/>
              </a:rPr>
              <a:t>person = </a:t>
            </a:r>
            <a:r>
              <a:rPr lang="en-US" sz="1600" dirty="0" err="1">
                <a:solidFill>
                  <a:srgbClr val="000000"/>
                </a:solidFill>
                <a:latin typeface="Monaco"/>
                <a:cs typeface="Monaco"/>
              </a:rPr>
              <a:t>region.get</a:t>
            </a:r>
            <a:r>
              <a:rPr lang="en-US" sz="1600" dirty="0">
                <a:solidFill>
                  <a:srgbClr val="000000"/>
                </a:solidFill>
                <a:latin typeface="Monaco"/>
                <a:cs typeface="Monaco"/>
              </a:rPr>
              <a:t>(1)</a:t>
            </a:r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;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sz="1600" dirty="0" err="1" smtClean="0">
                <a:solidFill>
                  <a:srgbClr val="000000"/>
                </a:solidFill>
                <a:latin typeface="Monaco"/>
                <a:cs typeface="Monaco"/>
              </a:rPr>
              <a:t>region.query</a:t>
            </a:r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(                                             );</a:t>
            </a:r>
            <a:endParaRPr lang="en-US" sz="1600" dirty="0">
              <a:solidFill>
                <a:srgbClr val="000000"/>
              </a:solidFill>
              <a:latin typeface="Monaco"/>
              <a:cs typeface="Monaco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2260496" y="3877542"/>
            <a:ext cx="4952805" cy="308372"/>
          </a:xfrm>
          <a:custGeom>
            <a:avLst/>
            <a:gdLst>
              <a:gd name="T0" fmla="*/ 6704012 w 6704012"/>
              <a:gd name="T1" fmla="*/ 205582 h 411163"/>
              <a:gd name="T2" fmla="*/ 3352006 w 6704012"/>
              <a:gd name="T3" fmla="*/ 411163 h 411163"/>
              <a:gd name="T4" fmla="*/ 0 w 6704012"/>
              <a:gd name="T5" fmla="*/ 205582 h 411163"/>
              <a:gd name="T6" fmla="*/ 3352006 w 6704012"/>
              <a:gd name="T7" fmla="*/ 0 h 411163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6704012"/>
              <a:gd name="T13" fmla="*/ 0 h 411163"/>
              <a:gd name="T14" fmla="*/ 6704012 w 6704012"/>
              <a:gd name="T15" fmla="*/ 411163 h 41116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04012" h="411163">
                <a:moveTo>
                  <a:pt x="0" y="0"/>
                </a:moveTo>
                <a:lnTo>
                  <a:pt x="18624" y="0"/>
                </a:lnTo>
                <a:lnTo>
                  <a:pt x="18624" y="1145"/>
                </a:lnTo>
                <a:lnTo>
                  <a:pt x="0" y="1145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sz="1400" dirty="0" smtClean="0">
                <a:solidFill>
                  <a:srgbClr val="0000FF"/>
                </a:solidFill>
                <a:latin typeface="Monaco"/>
                <a:cs typeface="Monaco"/>
              </a:rPr>
              <a:t>"</a:t>
            </a:r>
            <a:r>
              <a:rPr lang="en-US" sz="1400" dirty="0">
                <a:solidFill>
                  <a:srgbClr val="0000FF"/>
                </a:solidFill>
                <a:latin typeface="Monaco"/>
                <a:cs typeface="Monaco"/>
              </a:rPr>
              <a:t>SELECT * FROM /Person WHERE </a:t>
            </a:r>
            <a:r>
              <a:rPr lang="en-US" sz="1400" dirty="0" err="1">
                <a:solidFill>
                  <a:srgbClr val="0000FF"/>
                </a:solidFill>
                <a:latin typeface="Monaco"/>
                <a:cs typeface="Monaco"/>
              </a:rPr>
              <a:t>lastname</a:t>
            </a:r>
            <a:r>
              <a:rPr lang="en-US" sz="1400" dirty="0">
                <a:solidFill>
                  <a:srgbClr val="0000FF"/>
                </a:solidFill>
                <a:latin typeface="Monaco"/>
                <a:cs typeface="Monaco"/>
              </a:rPr>
              <a:t> = '</a:t>
            </a:r>
            <a:r>
              <a:rPr lang="en-US" sz="1400" dirty="0" err="1">
                <a:solidFill>
                  <a:srgbClr val="0000FF"/>
                </a:solidFill>
                <a:latin typeface="Monaco"/>
                <a:cs typeface="Monaco"/>
              </a:rPr>
              <a:t>Apicella</a:t>
            </a:r>
            <a:r>
              <a:rPr lang="en-US" sz="1400" dirty="0">
                <a:solidFill>
                  <a:srgbClr val="0000FF"/>
                </a:solidFill>
                <a:latin typeface="Monaco"/>
                <a:cs typeface="Monaco"/>
              </a:rPr>
              <a:t>'"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24763" y="3030943"/>
            <a:ext cx="7798735" cy="1287056"/>
          </a:xfrm>
          <a:prstGeom prst="rect">
            <a:avLst/>
          </a:prstGeom>
          <a:solidFill>
            <a:srgbClr val="F0F4D3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8901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1"/>
          <p:cNvSpPr>
            <a:spLocks noChangeArrowheads="1"/>
          </p:cNvSpPr>
          <p:nvPr/>
        </p:nvSpPr>
        <p:spPr bwMode="auto">
          <a:xfrm>
            <a:off x="614655" y="1963510"/>
            <a:ext cx="7792098" cy="2454388"/>
          </a:xfrm>
          <a:prstGeom prst="roundRect">
            <a:avLst>
              <a:gd name="adj" fmla="val 60"/>
            </a:avLst>
          </a:prstGeom>
          <a:solidFill>
            <a:srgbClr val="FFFFCC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646464"/>
                </a:solidFill>
                <a:latin typeface="Monaco" charset="0"/>
                <a:cs typeface="Monaco" charset="0"/>
              </a:rPr>
              <a:t>@Region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endParaRPr lang="en-AU" sz="1600" b="1" dirty="0" smtClean="0">
              <a:solidFill>
                <a:srgbClr val="7F0055"/>
              </a:solidFill>
              <a:latin typeface="Monaco" charset="0"/>
              <a:cs typeface="Monaco" charset="0"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smtClean="0">
                <a:solidFill>
                  <a:srgbClr val="646464"/>
                </a:solidFill>
                <a:latin typeface="Monaco" charset="0"/>
                <a:cs typeface="Monaco" charset="0"/>
              </a:rPr>
              <a:t>@Data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class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Contact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implements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 smtClean="0">
                <a:solidFill>
                  <a:srgbClr val="000000"/>
                </a:solidFill>
                <a:latin typeface="Monaco" charset="0"/>
                <a:cs typeface="Monaco" charset="0"/>
              </a:rPr>
              <a:t>Serializable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{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dirty="0" smtClean="0">
                <a:solidFill>
                  <a:srgbClr val="646464"/>
                </a:solidFill>
                <a:latin typeface="Monaco" charset="0"/>
                <a:cs typeface="Monaco" charset="0"/>
              </a:rPr>
              <a:t>@</a:t>
            </a:r>
            <a:r>
              <a:rPr lang="en-AU" sz="1600" dirty="0">
                <a:solidFill>
                  <a:srgbClr val="646464"/>
                </a:solidFill>
                <a:latin typeface="Monaco" charset="0"/>
                <a:cs typeface="Monaco" charset="0"/>
              </a:rPr>
              <a:t>Id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Long </a:t>
            </a:r>
            <a:r>
              <a:rPr lang="en-AU" sz="1600" dirty="0" err="1">
                <a:solidFill>
                  <a:srgbClr val="0000C0"/>
                </a:solidFill>
                <a:latin typeface="Monaco" charset="0"/>
                <a:cs typeface="Monaco" charset="0"/>
              </a:rPr>
              <a:t>productId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b="1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String </a:t>
            </a:r>
            <a:r>
              <a:rPr lang="en-AU" sz="1600" dirty="0" err="1">
                <a:solidFill>
                  <a:srgbClr val="0000C0"/>
                </a:solidFill>
                <a:latin typeface="Monaco" charset="0"/>
                <a:cs typeface="Monaco" charset="0"/>
              </a:rPr>
              <a:t>firstname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, </a:t>
            </a:r>
            <a:r>
              <a:rPr lang="en-AU" sz="1600" dirty="0" err="1">
                <a:solidFill>
                  <a:srgbClr val="0000C0"/>
                </a:solidFill>
                <a:latin typeface="Monaco" charset="0"/>
                <a:cs typeface="Monaco" charset="0"/>
              </a:rPr>
              <a:t>lastname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Set&lt;Phone&gt; </a:t>
            </a:r>
            <a:r>
              <a:rPr lang="en-AU" sz="1600" dirty="0">
                <a:solidFill>
                  <a:srgbClr val="0000C0"/>
                </a:solidFill>
                <a:latin typeface="Monaco" charset="0"/>
                <a:cs typeface="Monaco" charset="0"/>
              </a:rPr>
              <a:t>phones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= </a:t>
            </a:r>
            <a:r>
              <a:rPr lang="en-AU" sz="1600" b="1" dirty="0">
                <a:solidFill>
                  <a:srgbClr val="7F0055"/>
                </a:solidFill>
                <a:latin typeface="Monaco" charset="0"/>
                <a:cs typeface="Monaco" charset="0"/>
              </a:rPr>
              <a:t>new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HashSet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&lt;Phone&gt;();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EmailAddress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>
                <a:solidFill>
                  <a:srgbClr val="0000C0"/>
                </a:solidFill>
                <a:latin typeface="Monaco" charset="0"/>
                <a:cs typeface="Monaco" charset="0"/>
              </a:rPr>
              <a:t>emailAddress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Map&lt;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String,String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&gt; </a:t>
            </a:r>
            <a:r>
              <a:rPr lang="en-AU" sz="1600" dirty="0">
                <a:solidFill>
                  <a:srgbClr val="0000C0"/>
                </a:solidFill>
                <a:latin typeface="Monaco" charset="0"/>
                <a:cs typeface="Monaco" charset="0"/>
              </a:rPr>
              <a:t>attributes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= ...;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}</a:t>
            </a:r>
            <a:endParaRPr lang="en-AU" sz="1100" dirty="0">
              <a:solidFill>
                <a:srgbClr val="000000"/>
              </a:solidFill>
              <a:latin typeface="Monaco" charset="0"/>
              <a:cs typeface="Monac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Gemfire Entity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Mapping simpler than JPA</a:t>
            </a:r>
          </a:p>
          <a:p>
            <a:pPr lvl="1"/>
            <a:r>
              <a:rPr lang="en-US" dirty="0" smtClean="0"/>
              <a:t>Objects stored directly, no table mapping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501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1"/>
          <p:cNvSpPr>
            <a:spLocks noChangeArrowheads="1"/>
          </p:cNvSpPr>
          <p:nvPr/>
        </p:nvSpPr>
        <p:spPr bwMode="auto">
          <a:xfrm>
            <a:off x="342814" y="2392058"/>
            <a:ext cx="8437919" cy="1410295"/>
          </a:xfrm>
          <a:prstGeom prst="roundRect">
            <a:avLst>
              <a:gd name="adj" fmla="val 60"/>
            </a:avLst>
          </a:prstGeom>
          <a:solidFill>
            <a:srgbClr val="FFFFCC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b="1" dirty="0">
                <a:solidFill>
                  <a:srgbClr val="7F0055"/>
                </a:solidFill>
                <a:latin typeface="Monaco" charset="0"/>
                <a:cs typeface="Monaco" charset="0"/>
              </a:rPr>
              <a:t>interface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 smtClean="0">
                <a:solidFill>
                  <a:srgbClr val="000000"/>
                </a:solidFill>
                <a:latin typeface="Monaco" charset="0"/>
                <a:cs typeface="Monaco" charset="0"/>
              </a:rPr>
              <a:t>ContactRepository</a:t>
            </a:r>
            <a:endParaRPr lang="en-AU" sz="1600" dirty="0" smtClean="0">
              <a:solidFill>
                <a:srgbClr val="000000"/>
              </a:solidFill>
              <a:latin typeface="Monaco" charset="0"/>
              <a:cs typeface="Monaco" charset="0"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b="1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extends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CrudRepository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&lt;Contact, Long&gt;  {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List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&lt;Contact&gt;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findByFirstName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(String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firstName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);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List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&lt;Contact&gt;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findBySurnameStartsWith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(String surname);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}</a:t>
            </a:r>
            <a:endParaRPr lang="en-AU" sz="1600" dirty="0">
              <a:solidFill>
                <a:srgbClr val="000000"/>
              </a:solidFill>
              <a:latin typeface="Monaco" charset="0"/>
              <a:cs typeface="Monaco" charset="0"/>
            </a:endParaRPr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345636" y="4021831"/>
            <a:ext cx="8464403" cy="404813"/>
          </a:xfrm>
          <a:prstGeom prst="roundRect">
            <a:avLst>
              <a:gd name="adj" fmla="val 111"/>
            </a:avLst>
          </a:prstGeom>
          <a:solidFill>
            <a:srgbClr val="F0F4D3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lIns="90000" tIns="45000" rIns="90000" bIns="45000" anchor="ctr" anchorCtr="1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8080"/>
                </a:solidFill>
                <a:latin typeface="Monaco" charset="0"/>
                <a:cs typeface="Monaco" charset="0"/>
              </a:rPr>
              <a:t>&lt;</a:t>
            </a:r>
            <a:r>
              <a:rPr lang="en-AU" sz="1600" dirty="0" err="1">
                <a:solidFill>
                  <a:srgbClr val="008080"/>
                </a:solidFill>
                <a:latin typeface="Monaco" charset="0"/>
                <a:cs typeface="Monaco" charset="0"/>
              </a:rPr>
              <a:t>gfe</a:t>
            </a:r>
            <a:r>
              <a:rPr lang="en-AU" sz="1600" dirty="0" err="1">
                <a:solidFill>
                  <a:srgbClr val="3F7F7F"/>
                </a:solidFill>
                <a:latin typeface="Monaco" charset="0"/>
                <a:cs typeface="Monaco" charset="0"/>
              </a:rPr>
              <a:t>:repositories</a:t>
            </a: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7F007F"/>
                </a:solidFill>
                <a:latin typeface="Monaco" charset="0"/>
                <a:cs typeface="Monaco" charset="0"/>
              </a:rPr>
              <a:t>base-package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AU" sz="16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AU" sz="16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com.acme</a:t>
            </a:r>
            <a:r>
              <a:rPr lang="en-AU" sz="1600" i="1" dirty="0">
                <a:solidFill>
                  <a:srgbClr val="2A00FF"/>
                </a:solidFill>
                <a:latin typeface="Monaco" charset="0"/>
                <a:cs typeface="Monaco" charset="0"/>
              </a:rPr>
              <a:t>.**.repository"</a:t>
            </a: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 /&gt;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Gemfire Repositories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Based on </a:t>
            </a:r>
            <a:r>
              <a:rPr lang="en-US" dirty="0">
                <a:solidFill>
                  <a:srgbClr val="4D4D4D"/>
                </a:solidFill>
              </a:rPr>
              <a:t>repository infrastructure in Spring Data Commons</a:t>
            </a:r>
          </a:p>
          <a:p>
            <a:pPr lvl="1"/>
            <a:r>
              <a:rPr lang="en-US" dirty="0">
                <a:solidFill>
                  <a:srgbClr val="4D4D4D"/>
                </a:solidFill>
              </a:rPr>
              <a:t>Define repository interface and namespace configuration</a:t>
            </a:r>
          </a:p>
          <a:p>
            <a:pPr lvl="1"/>
            <a:r>
              <a:rPr lang="en-US" dirty="0">
                <a:solidFill>
                  <a:srgbClr val="4D4D4D"/>
                </a:solidFill>
              </a:rPr>
              <a:t>Just like JPA example earlier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5327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1"/>
          <p:cNvSpPr>
            <a:spLocks noChangeArrowheads="1"/>
          </p:cNvSpPr>
          <p:nvPr/>
        </p:nvSpPr>
        <p:spPr bwMode="auto">
          <a:xfrm>
            <a:off x="380919" y="2672555"/>
            <a:ext cx="8282945" cy="1838844"/>
          </a:xfrm>
          <a:prstGeom prst="roundRect">
            <a:avLst>
              <a:gd name="adj" fmla="val 60"/>
            </a:avLst>
          </a:prstGeom>
          <a:solidFill>
            <a:srgbClr val="FFFFCC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646464"/>
                </a:solidFill>
                <a:latin typeface="Monaco" charset="0"/>
                <a:cs typeface="Monaco" charset="0"/>
              </a:rPr>
              <a:t>@Data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b="1" dirty="0">
                <a:solidFill>
                  <a:srgbClr val="7F0055"/>
                </a:solidFill>
                <a:latin typeface="Monaco" charset="0"/>
                <a:cs typeface="Monaco" charset="0"/>
              </a:rPr>
              <a:t>class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Product </a:t>
            </a:r>
            <a:r>
              <a:rPr lang="en-AU" sz="1600" b="1" dirty="0">
                <a:solidFill>
                  <a:srgbClr val="7F0055"/>
                </a:solidFill>
                <a:latin typeface="Monaco" charset="0"/>
                <a:cs typeface="Monaco" charset="0"/>
              </a:rPr>
              <a:t>implements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Serializable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{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dirty="0" smtClean="0">
                <a:solidFill>
                  <a:srgbClr val="646464"/>
                </a:solidFill>
                <a:latin typeface="Monaco" charset="0"/>
                <a:cs typeface="Monaco" charset="0"/>
              </a:rPr>
              <a:t>@</a:t>
            </a:r>
            <a:r>
              <a:rPr lang="en-AU" sz="1600" dirty="0">
                <a:solidFill>
                  <a:srgbClr val="646464"/>
                </a:solidFill>
                <a:latin typeface="Monaco" charset="0"/>
                <a:cs typeface="Monaco" charset="0"/>
              </a:rPr>
              <a:t>Id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Long </a:t>
            </a:r>
            <a:r>
              <a:rPr lang="en-AU" sz="1600" dirty="0" err="1">
                <a:solidFill>
                  <a:srgbClr val="0000C0"/>
                </a:solidFill>
                <a:latin typeface="Monaco" charset="0"/>
                <a:cs typeface="Monaco" charset="0"/>
              </a:rPr>
              <a:t>productId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String </a:t>
            </a:r>
            <a:r>
              <a:rPr lang="en-AU" sz="1600" dirty="0">
                <a:solidFill>
                  <a:srgbClr val="0000C0"/>
                </a:solidFill>
                <a:latin typeface="Monaco" charset="0"/>
                <a:cs typeface="Monaco" charset="0"/>
              </a:rPr>
              <a:t>name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, </a:t>
            </a:r>
            <a:r>
              <a:rPr lang="en-AU" sz="1600" dirty="0">
                <a:solidFill>
                  <a:srgbClr val="0000C0"/>
                </a:solidFill>
                <a:latin typeface="Monaco" charset="0"/>
                <a:cs typeface="Monaco" charset="0"/>
              </a:rPr>
              <a:t>description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BigDecimal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0000C0"/>
                </a:solidFill>
                <a:latin typeface="Monaco" charset="0"/>
                <a:cs typeface="Monaco" charset="0"/>
              </a:rPr>
              <a:t>price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Map&lt;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String,String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&gt; </a:t>
            </a:r>
            <a:r>
              <a:rPr lang="en-AU" sz="1600" dirty="0">
                <a:solidFill>
                  <a:srgbClr val="0000C0"/>
                </a:solidFill>
                <a:latin typeface="Monaco" charset="0"/>
                <a:cs typeface="Monaco" charset="0"/>
              </a:rPr>
              <a:t>attributes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= 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...;</a:t>
            </a:r>
            <a:endParaRPr lang="en-AU" sz="1600" dirty="0">
              <a:solidFill>
                <a:srgbClr val="000000"/>
              </a:solidFill>
              <a:latin typeface="Monaco" charset="0"/>
              <a:cs typeface="Monaco" charset="0"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}</a:t>
            </a:r>
            <a:endParaRPr lang="en-AU" sz="1600" dirty="0">
              <a:solidFill>
                <a:srgbClr val="000000"/>
              </a:solidFill>
              <a:latin typeface="Monaco" charset="0"/>
              <a:cs typeface="Monaco" charset="0"/>
            </a:endParaRPr>
          </a:p>
        </p:txBody>
      </p:sp>
      <p:sp>
        <p:nvSpPr>
          <p:cNvPr id="3" name="AutoShape 1"/>
          <p:cNvSpPr>
            <a:spLocks noChangeArrowheads="1"/>
          </p:cNvSpPr>
          <p:nvPr/>
        </p:nvSpPr>
        <p:spPr bwMode="auto">
          <a:xfrm>
            <a:off x="369703" y="927216"/>
            <a:ext cx="8262997" cy="1402507"/>
          </a:xfrm>
          <a:prstGeom prst="roundRect">
            <a:avLst>
              <a:gd name="adj" fmla="val 60"/>
            </a:avLst>
          </a:prstGeom>
          <a:solidFill>
            <a:srgbClr val="FFFFCC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b="1" dirty="0">
                <a:solidFill>
                  <a:srgbClr val="7F0055"/>
                </a:solidFill>
                <a:latin typeface="Monaco" charset="0"/>
                <a:cs typeface="Monaco" charset="0"/>
              </a:rPr>
              <a:t>interface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 smtClean="0">
                <a:solidFill>
                  <a:srgbClr val="000000"/>
                </a:solidFill>
                <a:latin typeface="Monaco" charset="0"/>
                <a:cs typeface="Monaco" charset="0"/>
              </a:rPr>
              <a:t>ProductRepository</a:t>
            </a:r>
            <a:endParaRPr lang="en-AU" sz="1600" dirty="0" smtClean="0">
              <a:solidFill>
                <a:srgbClr val="000000"/>
              </a:solidFill>
              <a:latin typeface="Monaco" charset="0"/>
              <a:cs typeface="Monaco" charset="0"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b="1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extends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CrudRepository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&lt;Product, Long&gt;  {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646464"/>
                </a:solidFill>
                <a:latin typeface="Monaco" charset="0"/>
                <a:cs typeface="Monaco" charset="0"/>
              </a:rPr>
              <a:t>    @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Query(</a:t>
            </a:r>
            <a:r>
              <a:rPr lang="en-AU" sz="1600" dirty="0">
                <a:solidFill>
                  <a:srgbClr val="2A00FF"/>
                </a:solidFill>
                <a:latin typeface="Monaco" charset="0"/>
                <a:cs typeface="Monaco" charset="0"/>
              </a:rPr>
              <a:t>"SELECT * FROM /Product WHERE attributes[$1] = [$2]"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List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&lt;Product&gt;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findByAttributes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(String </a:t>
            </a:r>
            <a:r>
              <a:rPr lang="en-AU" sz="1600" i="1" dirty="0">
                <a:solidFill>
                  <a:srgbClr val="0000C0"/>
                </a:solidFill>
                <a:latin typeface="Monaco" charset="0"/>
                <a:cs typeface="Monaco" charset="0"/>
              </a:rPr>
              <a:t>key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, </a:t>
            </a:r>
            <a:r>
              <a:rPr lang="en-AU" sz="1600" i="1" dirty="0">
                <a:solidFill>
                  <a:srgbClr val="0000C0"/>
                </a:solidFill>
                <a:latin typeface="Monaco" charset="0"/>
                <a:cs typeface="Monaco" charset="0"/>
              </a:rPr>
              <a:t>String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value);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}</a:t>
            </a:r>
            <a:endParaRPr lang="en-AU" sz="1600" dirty="0">
              <a:solidFill>
                <a:srgbClr val="000000"/>
              </a:solidFill>
              <a:latin typeface="Monaco" charset="0"/>
              <a:cs typeface="Monac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GemFire’s</a:t>
            </a:r>
            <a:r>
              <a:rPr lang="en-US" dirty="0" smtClean="0"/>
              <a:t> OQL to Query</a:t>
            </a:r>
            <a:endParaRPr lang="en-US" dirty="0"/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 flipH="1" flipV="1">
            <a:off x="7929348" y="1764167"/>
            <a:ext cx="407283" cy="409721"/>
          </a:xfrm>
          <a:prstGeom prst="line">
            <a:avLst/>
          </a:prstGeom>
          <a:noFill/>
          <a:ln w="9360" cap="sq">
            <a:solidFill>
              <a:srgbClr val="8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3287906" y="2168636"/>
            <a:ext cx="5500620" cy="348088"/>
          </a:xfrm>
          <a:prstGeom prst="roundRect">
            <a:avLst>
              <a:gd name="adj" fmla="val 125"/>
            </a:avLst>
          </a:prstGeom>
          <a:solidFill>
            <a:srgbClr val="FFFFFF"/>
          </a:solidFill>
          <a:ln w="9360" cap="sq">
            <a:solidFill>
              <a:srgbClr val="800000"/>
            </a:solidFill>
            <a:miter lim="800000"/>
            <a:headEnd/>
            <a:tailEnd/>
          </a:ln>
          <a:effectLst/>
          <a:extLst/>
        </p:spPr>
        <p:txBody>
          <a:bodyPr lIns="90000" tIns="45000" rIns="90000" bIns="45000" anchor="ctr" anchorCtr="1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800" dirty="0" smtClean="0">
                <a:solidFill>
                  <a:srgbClr val="800000"/>
                </a:solidFill>
              </a:rPr>
              <a:t>JPA example used JPQL, Gemfire has its own OQL</a:t>
            </a:r>
            <a:endParaRPr lang="en-AU" sz="18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3665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1"/>
          <p:cNvSpPr>
            <a:spLocks noChangeArrowheads="1"/>
          </p:cNvSpPr>
          <p:nvPr/>
        </p:nvSpPr>
        <p:spPr bwMode="auto">
          <a:xfrm>
            <a:off x="606864" y="1581717"/>
            <a:ext cx="7932737" cy="2921889"/>
          </a:xfrm>
          <a:prstGeom prst="roundRect">
            <a:avLst>
              <a:gd name="adj" fmla="val 60"/>
            </a:avLst>
          </a:prstGeom>
          <a:solidFill>
            <a:srgbClr val="FFFFCC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>
                <a:solidFill>
                  <a:srgbClr val="3F7F5F"/>
                </a:solidFill>
                <a:latin typeface="Monaco" charset="0"/>
                <a:cs typeface="Monaco" charset="0"/>
              </a:rPr>
              <a:t>// </a:t>
            </a:r>
            <a:r>
              <a:rPr lang="en-AU" sz="1600" dirty="0" smtClean="0">
                <a:solidFill>
                  <a:srgbClr val="3F7F5F"/>
                </a:solidFill>
                <a:latin typeface="Monaco" charset="0"/>
                <a:cs typeface="Monaco" charset="0"/>
              </a:rPr>
              <a:t>Created for </a:t>
            </a:r>
            <a:r>
              <a:rPr lang="en-AU" sz="1600" dirty="0">
                <a:solidFill>
                  <a:srgbClr val="3F7F5F"/>
                </a:solidFill>
                <a:latin typeface="Monaco" charset="0"/>
                <a:cs typeface="Monaco" charset="0"/>
              </a:rPr>
              <a:t>a </a:t>
            </a:r>
            <a:r>
              <a:rPr lang="en-AU" sz="1600" dirty="0" smtClean="0">
                <a:solidFill>
                  <a:srgbClr val="3F7F5F"/>
                </a:solidFill>
                <a:latin typeface="Monaco" charset="0"/>
                <a:cs typeface="Monaco" charset="0"/>
              </a:rPr>
              <a:t>specific </a:t>
            </a:r>
            <a:r>
              <a:rPr lang="en-AU" sz="1600" dirty="0" err="1" smtClean="0">
                <a:solidFill>
                  <a:srgbClr val="3F7F5F"/>
                </a:solidFill>
                <a:latin typeface="Monaco" charset="0"/>
                <a:cs typeface="Monaco" charset="0"/>
              </a:rPr>
              <a:t>GemFire</a:t>
            </a:r>
            <a:r>
              <a:rPr lang="en-AU" sz="1600" dirty="0" smtClean="0">
                <a:solidFill>
                  <a:srgbClr val="3F7F5F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3F7F5F"/>
                </a:solidFill>
                <a:latin typeface="Monaco" charset="0"/>
                <a:cs typeface="Monaco" charset="0"/>
              </a:rPr>
              <a:t>Region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GemfireTemplate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empTemplate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 </a:t>
            </a:r>
            <a:r>
              <a:rPr lang="en-AU" sz="1600" b="1" dirty="0">
                <a:solidFill>
                  <a:srgbClr val="7F0055"/>
                </a:solidFill>
                <a:latin typeface="Monaco" charset="0"/>
                <a:cs typeface="Monaco" charset="0"/>
              </a:rPr>
              <a:t>new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GemfireTemplate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((Region)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ctx.getBean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(</a:t>
            </a:r>
            <a:r>
              <a:rPr lang="en-AU" sz="1600" dirty="0">
                <a:solidFill>
                  <a:srgbClr val="2A00FF"/>
                </a:solidFill>
                <a:latin typeface="Monaco" charset="0"/>
                <a:cs typeface="Monaco" charset="0"/>
              </a:rPr>
              <a:t>"employees"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));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      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>
                <a:solidFill>
                  <a:srgbClr val="3F7F5F"/>
                </a:solidFill>
                <a:latin typeface="Monaco" charset="0"/>
                <a:cs typeface="Monaco" charset="0"/>
              </a:rPr>
              <a:t>// </a:t>
            </a:r>
            <a:r>
              <a:rPr lang="en-AU" sz="1600" dirty="0" smtClean="0">
                <a:solidFill>
                  <a:srgbClr val="3F7F5F"/>
                </a:solidFill>
                <a:latin typeface="Monaco" charset="0"/>
                <a:cs typeface="Monaco" charset="0"/>
              </a:rPr>
              <a:t>Shorter </a:t>
            </a:r>
            <a:r>
              <a:rPr lang="en-AU" sz="1600" dirty="0">
                <a:solidFill>
                  <a:srgbClr val="3F7F5F"/>
                </a:solidFill>
                <a:latin typeface="Monaco" charset="0"/>
                <a:cs typeface="Monaco" charset="0"/>
              </a:rPr>
              <a:t>query code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SelectResults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&lt;?&gt; results =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empTemplate.query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(</a:t>
            </a:r>
            <a:r>
              <a:rPr lang="en-AU" sz="1600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AU" sz="1600" dirty="0" err="1">
                <a:solidFill>
                  <a:srgbClr val="2A00FF"/>
                </a:solidFill>
                <a:latin typeface="Monaco" charset="0"/>
                <a:cs typeface="Monaco" charset="0"/>
              </a:rPr>
              <a:t>deptno</a:t>
            </a:r>
            <a:r>
              <a:rPr lang="en-AU" sz="1600" dirty="0">
                <a:solidFill>
                  <a:srgbClr val="2A00FF"/>
                </a:solidFill>
                <a:latin typeface="Monaco" charset="0"/>
                <a:cs typeface="Monaco" charset="0"/>
              </a:rPr>
              <a:t> = 40"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);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Collection&lt;Employee&gt;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emps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= </a:t>
            </a:r>
            <a:r>
              <a:rPr lang="en-AU" sz="1600" dirty="0" err="1" smtClean="0">
                <a:solidFill>
                  <a:srgbClr val="000000"/>
                </a:solidFill>
                <a:latin typeface="Monaco" charset="0"/>
                <a:cs typeface="Monaco" charset="0"/>
              </a:rPr>
              <a:t>results.asList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()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      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b="1" dirty="0">
                <a:solidFill>
                  <a:srgbClr val="7F0055"/>
                </a:solidFill>
                <a:latin typeface="Monaco" charset="0"/>
                <a:cs typeface="Monaco" charset="0"/>
              </a:rPr>
              <a:t>for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(Employee e: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emps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) {</a:t>
            </a:r>
            <a:endParaRPr lang="en-AU" sz="1600" dirty="0">
              <a:solidFill>
                <a:srgbClr val="000000"/>
              </a:solidFill>
              <a:latin typeface="Monaco" charset="0"/>
              <a:cs typeface="Monaco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System.</a:t>
            </a:r>
            <a:r>
              <a:rPr lang="en-AU" sz="1600" i="1" dirty="0" err="1">
                <a:solidFill>
                  <a:srgbClr val="0000C0"/>
                </a:solidFill>
                <a:latin typeface="Monaco" charset="0"/>
                <a:cs typeface="Monaco" charset="0"/>
              </a:rPr>
              <a:t>out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.println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(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e.toString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());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Gemfire Template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Like </a:t>
            </a:r>
            <a:r>
              <a:rPr lang="en-US" dirty="0" err="1" smtClean="0"/>
              <a:t>JdbcTemplate</a:t>
            </a:r>
            <a:r>
              <a:rPr lang="en-US" dirty="0" smtClean="0"/>
              <a:t>, simpler for </a:t>
            </a:r>
            <a:r>
              <a:rPr lang="en-US" i="1" dirty="0" smtClean="0"/>
              <a:t>ad hoc </a:t>
            </a:r>
            <a:r>
              <a:rPr lang="en-US" dirty="0" smtClean="0"/>
              <a:t>queries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0550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Pivotal – a Company and a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i="1" dirty="0" smtClean="0"/>
              <a:t>Company</a:t>
            </a:r>
            <a:r>
              <a:rPr lang="en-US" dirty="0" smtClean="0"/>
              <a:t>: </a:t>
            </a:r>
            <a:r>
              <a:rPr lang="en-US" dirty="0"/>
              <a:t>N</a:t>
            </a:r>
            <a:r>
              <a:rPr lang="en-US" dirty="0" smtClean="0"/>
              <a:t>ew home for several VMware/EMC products</a:t>
            </a:r>
          </a:p>
          <a:p>
            <a:pPr lvl="1"/>
            <a:r>
              <a:rPr lang="en-US" dirty="0" smtClean="0"/>
              <a:t>Joint venture: VMware, EMC, GE</a:t>
            </a:r>
            <a:endParaRPr lang="en-US" dirty="0"/>
          </a:p>
          <a:p>
            <a:r>
              <a:rPr lang="en-US" i="1" dirty="0" smtClean="0"/>
              <a:t>Platform:</a:t>
            </a:r>
          </a:p>
          <a:p>
            <a:pPr lvl="1"/>
            <a:r>
              <a:rPr lang="en-US" dirty="0" smtClean="0"/>
              <a:t>Makes </a:t>
            </a:r>
            <a:r>
              <a:rPr lang="en-US" dirty="0"/>
              <a:t>available to </a:t>
            </a:r>
            <a:r>
              <a:rPr lang="en-US" i="1" dirty="0"/>
              <a:t>any company </a:t>
            </a:r>
            <a:r>
              <a:rPr lang="en-US" dirty="0"/>
              <a:t>the type of environment Internet companies like Google, Amazon are using</a:t>
            </a:r>
          </a:p>
          <a:p>
            <a:pPr lvl="1"/>
            <a:r>
              <a:rPr lang="en-US" dirty="0" smtClean="0"/>
              <a:t>Open </a:t>
            </a:r>
            <a:r>
              <a:rPr lang="en-US" dirty="0"/>
              <a:t>PAAS: run internally </a:t>
            </a:r>
            <a:r>
              <a:rPr lang="en-US" i="1" dirty="0"/>
              <a:t>and/or</a:t>
            </a:r>
            <a:r>
              <a:rPr lang="en-US" dirty="0"/>
              <a:t> on public cloud providers</a:t>
            </a:r>
          </a:p>
          <a:p>
            <a:pPr lvl="2"/>
            <a:r>
              <a:rPr lang="en-US" dirty="0" smtClean="0"/>
              <a:t>Virtualized </a:t>
            </a:r>
            <a:r>
              <a:rPr lang="en-US" dirty="0"/>
              <a:t>Infrastructure</a:t>
            </a:r>
          </a:p>
          <a:p>
            <a:pPr lvl="2"/>
            <a:r>
              <a:rPr lang="en-US" dirty="0"/>
              <a:t>Flexible, dynamic, on-demand cloud deployment</a:t>
            </a:r>
          </a:p>
          <a:p>
            <a:pPr lvl="1"/>
            <a:r>
              <a:rPr lang="en-US" dirty="0"/>
              <a:t>Sophisticated data-analytics</a:t>
            </a:r>
          </a:p>
          <a:p>
            <a:pPr lvl="2"/>
            <a:r>
              <a:rPr lang="en-US" dirty="0"/>
              <a:t>Spot market trends, real-time system performance</a:t>
            </a:r>
          </a:p>
          <a:p>
            <a:endParaRPr lang="en-US" dirty="0" smtClean="0"/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6933729" y="3646517"/>
            <a:ext cx="1628849" cy="685671"/>
          </a:xfrm>
          <a:prstGeom prst="roundRect">
            <a:avLst>
              <a:gd name="adj" fmla="val 407"/>
            </a:avLst>
          </a:prstGeom>
          <a:solidFill>
            <a:srgbClr val="FFFF00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/>
        </p:spPr>
        <p:txBody>
          <a:bodyPr lIns="90000" tIns="45000" rIns="90000" bIns="45000" anchor="ctr" anchorCtr="1"/>
          <a:lstStyle/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i="1" dirty="0" smtClean="0">
                <a:solidFill>
                  <a:srgbClr val="800000"/>
                </a:solidFill>
              </a:rPr>
              <a:t>More in Next Section</a:t>
            </a:r>
            <a:endParaRPr lang="en-AU" i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46226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760623" y="1697806"/>
            <a:ext cx="5891778" cy="13191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2C95DD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8000" dirty="0" smtClean="0">
                <a:solidFill>
                  <a:schemeClr val="accent3"/>
                </a:solidFill>
                <a:latin typeface="+mn-lt"/>
              </a:rPr>
              <a:t>Questions?</a:t>
            </a:r>
            <a:endParaRPr lang="en-US" sz="8000" dirty="0">
              <a:solidFill>
                <a:schemeClr val="accent3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9937" y="969722"/>
            <a:ext cx="2598779" cy="235875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768080" y="4939984"/>
            <a:ext cx="447040" cy="274637"/>
          </a:xfrm>
          <a:prstGeom prst="rect">
            <a:avLst/>
          </a:prstGeom>
        </p:spPr>
        <p:txBody>
          <a:bodyPr/>
          <a:lstStyle/>
          <a:p>
            <a:fld id="{D9AA715F-8E63-7145-8A6F-36F7F1879BEB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Content Placeholder 10"/>
          <p:cNvSpPr txBox="1">
            <a:spLocks/>
          </p:cNvSpPr>
          <p:nvPr/>
        </p:nvSpPr>
        <p:spPr>
          <a:xfrm>
            <a:off x="706010" y="3660987"/>
            <a:ext cx="2830263" cy="370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papicella@gopivotal.com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52782" y="3661708"/>
            <a:ext cx="4678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 smtClean="0">
                <a:solidFill>
                  <a:srgbClr val="660066"/>
                </a:solidFill>
                <a:latin typeface="Arial"/>
                <a:cs typeface="Arial"/>
              </a:rPr>
              <a:t>GitHub</a:t>
            </a:r>
            <a:r>
              <a:rPr lang="en-US" i="1" dirty="0" smtClean="0">
                <a:solidFill>
                  <a:srgbClr val="660066"/>
                </a:solidFill>
                <a:latin typeface="Arial"/>
                <a:cs typeface="Arial"/>
              </a:rPr>
              <a:t>: </a:t>
            </a:r>
            <a:r>
              <a:rPr lang="en-US" i="1" dirty="0" err="1" smtClean="0">
                <a:solidFill>
                  <a:srgbClr val="660066"/>
                </a:solidFill>
                <a:latin typeface="Arial"/>
                <a:cs typeface="Arial"/>
              </a:rPr>
              <a:t>papicella</a:t>
            </a:r>
            <a:r>
              <a:rPr lang="en-US" i="1" dirty="0" smtClean="0">
                <a:solidFill>
                  <a:srgbClr val="660066"/>
                </a:solidFill>
                <a:latin typeface="Arial"/>
                <a:cs typeface="Arial"/>
              </a:rPr>
              <a:t> – these slides and demos</a:t>
            </a:r>
          </a:p>
        </p:txBody>
      </p:sp>
      <p:sp>
        <p:nvSpPr>
          <p:cNvPr id="7" name="Content Placeholder 10"/>
          <p:cNvSpPr txBox="1">
            <a:spLocks/>
          </p:cNvSpPr>
          <p:nvPr/>
        </p:nvSpPr>
        <p:spPr>
          <a:xfrm>
            <a:off x="729383" y="4081156"/>
            <a:ext cx="3259734" cy="276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59175" y="4081739"/>
            <a:ext cx="444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 smtClean="0">
                <a:solidFill>
                  <a:srgbClr val="660066"/>
                </a:solidFill>
                <a:latin typeface="Arial"/>
                <a:cs typeface="Arial"/>
              </a:rPr>
              <a:t>GitHub</a:t>
            </a:r>
            <a:r>
              <a:rPr lang="en-US" i="1" dirty="0" smtClean="0">
                <a:solidFill>
                  <a:srgbClr val="660066"/>
                </a:solidFill>
                <a:latin typeface="Arial"/>
                <a:cs typeface="Arial"/>
              </a:rPr>
              <a:t>: paulc4 – these slides and demos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3421" y="4098437"/>
            <a:ext cx="292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pchapman@</a:t>
            </a:r>
            <a:r>
              <a:rPr lang="en-US" dirty="0" err="1" smtClean="0"/>
              <a:t>gopivotal.com</a:t>
            </a:r>
            <a:endParaRPr lang="en-US" dirty="0" smtClean="0">
              <a:solidFill>
                <a:schemeClr val="bg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521640" y="140247"/>
            <a:ext cx="5243508" cy="1145380"/>
            <a:chOff x="3412566" y="257127"/>
            <a:chExt cx="5243508" cy="1145380"/>
          </a:xfrm>
        </p:grpSpPr>
        <p:sp>
          <p:nvSpPr>
            <p:cNvPr id="12" name="Rounded Rectangle 11"/>
            <p:cNvSpPr/>
            <p:nvPr/>
          </p:nvSpPr>
          <p:spPr>
            <a:xfrm>
              <a:off x="3412566" y="257127"/>
              <a:ext cx="5243508" cy="114538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7177" y="335045"/>
              <a:ext cx="3792853" cy="1000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Core Spring </a:t>
              </a:r>
              <a:r>
                <a:rPr lang="en-US" dirty="0" smtClean="0">
                  <a:solidFill>
                    <a:srgbClr val="3366FF"/>
                  </a:solidFill>
                </a:rPr>
                <a:t>Sydney:  03 Feb 2014  </a:t>
              </a:r>
            </a:p>
            <a:p>
              <a:r>
                <a:rPr lang="en-US" dirty="0" smtClean="0">
                  <a:solidFill>
                    <a:srgbClr val="3366FF"/>
                  </a:solidFill>
                </a:rPr>
                <a:t>Spring Web Sydney:  03 Mar 2014</a:t>
              </a:r>
            </a:p>
            <a:p>
              <a:pPr>
                <a:spcBef>
                  <a:spcPts val="600"/>
                </a:spcBef>
              </a:pPr>
              <a:r>
                <a:rPr lang="en-US" i="1" dirty="0" smtClean="0">
                  <a:solidFill>
                    <a:srgbClr val="800000"/>
                  </a:solidFill>
                </a:rPr>
                <a:t>Register at </a:t>
              </a:r>
              <a:r>
                <a:rPr lang="en-US" i="1" dirty="0" err="1" smtClean="0">
                  <a:solidFill>
                    <a:srgbClr val="800000"/>
                  </a:solidFill>
                </a:rPr>
                <a:t>vmware.com</a:t>
              </a:r>
              <a:r>
                <a:rPr lang="en-US" i="1" dirty="0" smtClean="0">
                  <a:solidFill>
                    <a:srgbClr val="800000"/>
                  </a:solidFill>
                </a:rPr>
                <a:t>/education  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31166" y="335045"/>
              <a:ext cx="1287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3366FF"/>
                  </a:solidFill>
                </a:rPr>
                <a:t>TRAINING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668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70455" y="1674285"/>
            <a:ext cx="6048376" cy="1354217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3" name="Picture 2" descr="spring-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98" y="256767"/>
            <a:ext cx="1885754" cy="6476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57889" y="1645600"/>
            <a:ext cx="1643063" cy="571500"/>
            <a:chOff x="634999" y="3635375"/>
            <a:chExt cx="1643063" cy="571500"/>
          </a:xfrm>
        </p:grpSpPr>
        <p:sp>
          <p:nvSpPr>
            <p:cNvPr id="6" name="Rounded Rectangle 5"/>
            <p:cNvSpPr/>
            <p:nvPr/>
          </p:nvSpPr>
          <p:spPr>
            <a:xfrm>
              <a:off x="634999" y="3635375"/>
              <a:ext cx="1643063" cy="571500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5" descr="gemfire only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818" y="3680195"/>
              <a:ext cx="1495425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VMW-LGO-CloudFoundry-217-squar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24234" y="2958301"/>
            <a:ext cx="1476718" cy="1476718"/>
          </a:xfrm>
          <a:prstGeom prst="rect">
            <a:avLst/>
          </a:prstGeom>
        </p:spPr>
      </p:pic>
      <p:pic>
        <p:nvPicPr>
          <p:cNvPr id="11" name="Picture 10" descr="spring-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" y="4598425"/>
            <a:ext cx="1320028" cy="4533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165" y="282117"/>
            <a:ext cx="698333" cy="698333"/>
          </a:xfrm>
          <a:prstGeom prst="rect">
            <a:avLst/>
          </a:prstGeom>
          <a:noFill/>
          <a:ln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496143"/>
      </p:ext>
    </p:extLst>
  </p:cSld>
  <p:clrMapOvr>
    <a:masterClrMapping/>
  </p:clrMapOvr>
  <p:transition xmlns:p14="http://schemas.microsoft.com/office/powerpoint/2010/main" advTm="11405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/>
          <p:cNvGrpSpPr/>
          <p:nvPr/>
        </p:nvGrpSpPr>
        <p:grpSpPr>
          <a:xfrm>
            <a:off x="1933748" y="1353556"/>
            <a:ext cx="5114567" cy="2670396"/>
            <a:chOff x="3216633" y="1210595"/>
            <a:chExt cx="5114567" cy="2670396"/>
          </a:xfrm>
        </p:grpSpPr>
        <p:sp>
          <p:nvSpPr>
            <p:cNvPr id="44" name="Rounded Rectangle 43"/>
            <p:cNvSpPr/>
            <p:nvPr/>
          </p:nvSpPr>
          <p:spPr>
            <a:xfrm>
              <a:off x="3226599" y="2361826"/>
              <a:ext cx="5104601" cy="1519165"/>
            </a:xfrm>
            <a:prstGeom prst="roundRect">
              <a:avLst>
                <a:gd name="adj" fmla="val 4963"/>
              </a:avLst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  <a:tileRect/>
            </a:gradFill>
            <a:ln w="12700">
              <a:gradFill flip="none" rotWithShape="1">
                <a:gsLst>
                  <a:gs pos="0">
                    <a:srgbClr val="7F7F7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b" anchorCtr="0"/>
            <a:lstStyle/>
            <a:p>
              <a:pPr algn="ctr"/>
              <a:r>
                <a:rPr lang="en-US" sz="1200" dirty="0" smtClean="0">
                  <a:solidFill>
                    <a:srgbClr val="008881"/>
                  </a:solidFill>
                </a:rPr>
                <a:t>Cloud Fabric</a:t>
              </a:r>
              <a:endParaRPr lang="en-US" sz="1200" dirty="0">
                <a:solidFill>
                  <a:srgbClr val="008881"/>
                </a:solidFill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3216633" y="1210595"/>
              <a:ext cx="2599443" cy="1269927"/>
            </a:xfrm>
            <a:prstGeom prst="roundRect">
              <a:avLst>
                <a:gd name="adj" fmla="val 300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1000" b="1" dirty="0" smtClean="0">
                  <a:solidFill>
                    <a:srgbClr val="008881"/>
                  </a:solidFill>
                </a:rPr>
                <a:t>Data Fabric</a:t>
              </a:r>
              <a:endParaRPr lang="en-US" sz="1000" b="1" dirty="0">
                <a:solidFill>
                  <a:srgbClr val="008881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887295" y="1210595"/>
              <a:ext cx="2443206" cy="1256167"/>
            </a:xfrm>
            <a:prstGeom prst="roundRect">
              <a:avLst>
                <a:gd name="adj" fmla="val 2344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1000" b="1" dirty="0" smtClean="0">
                  <a:solidFill>
                    <a:schemeClr val="tx2"/>
                  </a:solidFill>
                </a:rPr>
                <a:t>Application Fabric</a:t>
              </a:r>
              <a:endParaRPr lang="en-US" sz="1000" b="1" dirty="0">
                <a:solidFill>
                  <a:schemeClr val="tx2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406545" y="2005786"/>
              <a:ext cx="2290837" cy="237371"/>
            </a:xfrm>
            <a:prstGeom prst="roundRect">
              <a:avLst>
                <a:gd name="adj" fmla="val 5967"/>
              </a:avLst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Scale-out storage: HDFS/Object</a:t>
              </a:r>
              <a:endParaRPr lang="en-US" sz="1000" dirty="0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5946639" y="1503528"/>
              <a:ext cx="724045" cy="795190"/>
            </a:xfrm>
            <a:prstGeom prst="roundRect">
              <a:avLst>
                <a:gd name="adj" fmla="val 5558"/>
              </a:avLst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 smtClean="0"/>
                <a:t>Languages</a:t>
              </a:r>
            </a:p>
            <a:p>
              <a:pPr algn="ctr"/>
              <a:r>
                <a:rPr lang="en-US" sz="800" dirty="0" smtClean="0"/>
                <a:t>&amp; </a:t>
              </a:r>
            </a:p>
            <a:p>
              <a:pPr algn="ctr"/>
              <a:r>
                <a:rPr lang="en-US" sz="800" dirty="0" smtClean="0"/>
                <a:t>Frameworks</a:t>
              </a:r>
              <a:endParaRPr lang="en-US" sz="800" dirty="0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3404642" y="1590390"/>
              <a:ext cx="2290837" cy="389771"/>
            </a:xfrm>
            <a:prstGeom prst="roundRect">
              <a:avLst>
                <a:gd name="adj" fmla="val 3633"/>
              </a:avLst>
            </a:prstGeom>
            <a:solidFill>
              <a:srgbClr val="33928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Ingest &amp; Query: very high-capacity &amp; in-memory</a:t>
              </a:r>
              <a:endParaRPr lang="en-US" sz="1000" dirty="0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7558992" y="1503528"/>
              <a:ext cx="702211" cy="795190"/>
            </a:xfrm>
            <a:prstGeom prst="roundRect">
              <a:avLst>
                <a:gd name="adj" fmla="val 7021"/>
              </a:avLst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 smtClean="0"/>
                <a:t>Analytics</a:t>
              </a:r>
              <a:endParaRPr lang="en-US" sz="800" dirty="0"/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6761829" y="1503528"/>
              <a:ext cx="727853" cy="795190"/>
            </a:xfrm>
            <a:prstGeom prst="roundRect">
              <a:avLst>
                <a:gd name="adj" fmla="val 6198"/>
              </a:avLst>
            </a:prstGeom>
            <a:solidFill>
              <a:srgbClr val="33928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 smtClean="0"/>
                <a:t>Services</a:t>
              </a:r>
              <a:endParaRPr lang="en-US" sz="800" dirty="0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3540428" y="3320374"/>
              <a:ext cx="4632943" cy="271995"/>
            </a:xfrm>
            <a:prstGeom prst="roundRect">
              <a:avLst>
                <a:gd name="adj" fmla="val 7328"/>
              </a:avLst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Cloud Abstraction (portability)</a:t>
              </a:r>
              <a:endParaRPr lang="en-US" sz="1000" dirty="0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3540428" y="2582194"/>
              <a:ext cx="4632943" cy="316649"/>
            </a:xfrm>
            <a:prstGeom prst="roundRect">
              <a:avLst>
                <a:gd name="adj" fmla="val 8646"/>
              </a:avLst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Automation: App Provisioning &amp; Life-cycle</a:t>
              </a:r>
              <a:endParaRPr lang="en-US" sz="1000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3540428" y="2948602"/>
              <a:ext cx="4632943" cy="316649"/>
            </a:xfrm>
            <a:prstGeom prst="roundRect">
              <a:avLst>
                <a:gd name="adj" fmla="val 8646"/>
              </a:avLst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Service Registry</a:t>
              </a:r>
              <a:endParaRPr lang="en-US" sz="1000" dirty="0"/>
            </a:p>
          </p:txBody>
        </p:sp>
      </p:grp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Pivotal – The Platform</a:t>
            </a:r>
            <a:endParaRPr lang="en-US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3750" y="858707"/>
            <a:ext cx="1384422" cy="501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roup 37"/>
          <p:cNvGrpSpPr/>
          <p:nvPr/>
        </p:nvGrpSpPr>
        <p:grpSpPr>
          <a:xfrm>
            <a:off x="7362284" y="2829701"/>
            <a:ext cx="943961" cy="841153"/>
            <a:chOff x="6049955" y="2706381"/>
            <a:chExt cx="615777" cy="548712"/>
          </a:xfrm>
        </p:grpSpPr>
        <p:sp>
          <p:nvSpPr>
            <p:cNvPr id="39" name="Rectangle 38"/>
            <p:cNvSpPr/>
            <p:nvPr/>
          </p:nvSpPr>
          <p:spPr>
            <a:xfrm>
              <a:off x="6049955" y="2706381"/>
              <a:ext cx="615777" cy="548712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91"/>
            <p:cNvGrpSpPr/>
            <p:nvPr/>
          </p:nvGrpSpPr>
          <p:grpSpPr>
            <a:xfrm>
              <a:off x="6096001" y="2716510"/>
              <a:ext cx="544868" cy="527616"/>
              <a:chOff x="6271106" y="1200150"/>
              <a:chExt cx="857459" cy="831853"/>
            </a:xfrm>
            <a:solidFill>
              <a:srgbClr val="FFFFFF"/>
            </a:solidFill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86500" y="1200150"/>
                <a:ext cx="842065" cy="491125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71106" y="1673579"/>
                <a:ext cx="842065" cy="358424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773" y="1448679"/>
            <a:ext cx="725199" cy="493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644" y="1285126"/>
            <a:ext cx="764815" cy="76481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338280" y="1374090"/>
            <a:ext cx="708854" cy="472569"/>
            <a:chOff x="7416190" y="1389674"/>
            <a:chExt cx="708854" cy="472569"/>
          </a:xfrm>
        </p:grpSpPr>
        <p:grpSp>
          <p:nvGrpSpPr>
            <p:cNvPr id="71" name="Group 51"/>
            <p:cNvGrpSpPr/>
            <p:nvPr/>
          </p:nvGrpSpPr>
          <p:grpSpPr>
            <a:xfrm>
              <a:off x="7416190" y="1389674"/>
              <a:ext cx="708854" cy="472569"/>
              <a:chOff x="4819476" y="872912"/>
              <a:chExt cx="960119" cy="640080"/>
            </a:xfrm>
          </p:grpSpPr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19476" y="872912"/>
                <a:ext cx="960119" cy="64008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73" name="Rectangle 72"/>
              <p:cNvSpPr/>
              <p:nvPr/>
            </p:nvSpPr>
            <p:spPr>
              <a:xfrm>
                <a:off x="4861229" y="912292"/>
                <a:ext cx="896030" cy="55836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pic>
          <p:nvPicPr>
            <p:cNvPr id="34" name="Picture 4" descr="springLogoNew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450739" y="1440955"/>
              <a:ext cx="620078" cy="384048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</p:pic>
      </p:grpSp>
      <p:grpSp>
        <p:nvGrpSpPr>
          <p:cNvPr id="37" name="Group 36"/>
          <p:cNvGrpSpPr/>
          <p:nvPr/>
        </p:nvGrpSpPr>
        <p:grpSpPr>
          <a:xfrm>
            <a:off x="8175816" y="1977483"/>
            <a:ext cx="708854" cy="472569"/>
            <a:chOff x="9144000" y="3017709"/>
            <a:chExt cx="708854" cy="472569"/>
          </a:xfrm>
        </p:grpSpPr>
        <p:grpSp>
          <p:nvGrpSpPr>
            <p:cNvPr id="48" name="Group 57"/>
            <p:cNvGrpSpPr/>
            <p:nvPr/>
          </p:nvGrpSpPr>
          <p:grpSpPr>
            <a:xfrm>
              <a:off x="9144000" y="3017709"/>
              <a:ext cx="708854" cy="472569"/>
              <a:chOff x="4819476" y="872912"/>
              <a:chExt cx="960119" cy="640080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19476" y="872912"/>
                <a:ext cx="960119" cy="64008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51" name="Rectangle 50"/>
              <p:cNvSpPr/>
              <p:nvPr/>
            </p:nvSpPr>
            <p:spPr>
              <a:xfrm>
                <a:off x="4861229" y="912292"/>
                <a:ext cx="896030" cy="55836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67706" y="3061089"/>
              <a:ext cx="660722" cy="390190"/>
            </a:xfrm>
            <a:prstGeom prst="rect">
              <a:avLst/>
            </a:prstGeom>
          </p:spPr>
        </p:pic>
      </p:grpSp>
      <p:grpSp>
        <p:nvGrpSpPr>
          <p:cNvPr id="52" name="Group 7"/>
          <p:cNvGrpSpPr/>
          <p:nvPr/>
        </p:nvGrpSpPr>
        <p:grpSpPr>
          <a:xfrm>
            <a:off x="8192137" y="1377530"/>
            <a:ext cx="708854" cy="472569"/>
            <a:chOff x="4747798" y="1770203"/>
            <a:chExt cx="708854" cy="472569"/>
          </a:xfrm>
        </p:grpSpPr>
        <p:grpSp>
          <p:nvGrpSpPr>
            <p:cNvPr id="60" name="Group 57"/>
            <p:cNvGrpSpPr/>
            <p:nvPr/>
          </p:nvGrpSpPr>
          <p:grpSpPr>
            <a:xfrm>
              <a:off x="4747798" y="1770203"/>
              <a:ext cx="708854" cy="472569"/>
              <a:chOff x="4819476" y="872912"/>
              <a:chExt cx="960119" cy="640080"/>
            </a:xfrm>
          </p:grpSpPr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19476" y="872912"/>
                <a:ext cx="960119" cy="64008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63" name="Rectangle 62"/>
              <p:cNvSpPr/>
              <p:nvPr/>
            </p:nvSpPr>
            <p:spPr>
              <a:xfrm>
                <a:off x="4861229" y="912292"/>
                <a:ext cx="896030" cy="55836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pic>
          <p:nvPicPr>
            <p:cNvPr id="61" name="Picture 8" descr="http://gordondickens.com/wordpress/wp-content/uploads/2012/01/rabbitmq_logo_strap.png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767281" y="1954776"/>
              <a:ext cx="671189" cy="142036"/>
            </a:xfrm>
            <a:prstGeom prst="rect">
              <a:avLst/>
            </a:prstGeom>
            <a:noFill/>
          </p:spPr>
        </p:pic>
      </p:grpSp>
      <p:grpSp>
        <p:nvGrpSpPr>
          <p:cNvPr id="6" name="Group 5"/>
          <p:cNvGrpSpPr/>
          <p:nvPr/>
        </p:nvGrpSpPr>
        <p:grpSpPr>
          <a:xfrm>
            <a:off x="7164188" y="1982692"/>
            <a:ext cx="708854" cy="472569"/>
            <a:chOff x="7436879" y="1982694"/>
            <a:chExt cx="708854" cy="472569"/>
          </a:xfrm>
        </p:grpSpPr>
        <p:grpSp>
          <p:nvGrpSpPr>
            <p:cNvPr id="65" name="Group 64"/>
            <p:cNvGrpSpPr/>
            <p:nvPr/>
          </p:nvGrpSpPr>
          <p:grpSpPr>
            <a:xfrm>
              <a:off x="7436879" y="1982694"/>
              <a:ext cx="708854" cy="472569"/>
              <a:chOff x="4819476" y="872912"/>
              <a:chExt cx="960119" cy="640080"/>
            </a:xfrm>
          </p:grpSpPr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19476" y="872912"/>
                <a:ext cx="960119" cy="64008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68" name="Rectangle 67"/>
              <p:cNvSpPr/>
              <p:nvPr/>
            </p:nvSpPr>
            <p:spPr>
              <a:xfrm>
                <a:off x="4861229" y="912292"/>
                <a:ext cx="896030" cy="55836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pic>
          <p:nvPicPr>
            <p:cNvPr id="69" name="Picture 2" descr="Redis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7457085" y="2165186"/>
              <a:ext cx="667145" cy="215208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8" name="Group 7"/>
          <p:cNvGrpSpPr/>
          <p:nvPr/>
        </p:nvGrpSpPr>
        <p:grpSpPr>
          <a:xfrm>
            <a:off x="7598255" y="761985"/>
            <a:ext cx="709413" cy="472569"/>
            <a:chOff x="7372309" y="419145"/>
            <a:chExt cx="709413" cy="472569"/>
          </a:xfrm>
        </p:grpSpPr>
        <p:grpSp>
          <p:nvGrpSpPr>
            <p:cNvPr id="33" name="Group 51"/>
            <p:cNvGrpSpPr/>
            <p:nvPr/>
          </p:nvGrpSpPr>
          <p:grpSpPr>
            <a:xfrm>
              <a:off x="7372868" y="419145"/>
              <a:ext cx="708854" cy="472569"/>
              <a:chOff x="4819476" y="872912"/>
              <a:chExt cx="960119" cy="640080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19476" y="872912"/>
                <a:ext cx="960119" cy="64008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36" name="Rectangle 35"/>
              <p:cNvSpPr/>
              <p:nvPr/>
            </p:nvSpPr>
            <p:spPr>
              <a:xfrm>
                <a:off x="4861229" y="912292"/>
                <a:ext cx="896030" cy="55836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72309" y="469919"/>
              <a:ext cx="670560" cy="39116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7412" y="1967249"/>
            <a:ext cx="1678992" cy="656741"/>
            <a:chOff x="97412" y="1826992"/>
            <a:chExt cx="1832424" cy="820926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412" y="1826992"/>
              <a:ext cx="1832424" cy="820926"/>
            </a:xfrm>
            <a:prstGeom prst="rect">
              <a:avLst/>
            </a:prstGeom>
          </p:spPr>
        </p:pic>
        <p:sp>
          <p:nvSpPr>
            <p:cNvPr id="76" name="Rectangle 75"/>
            <p:cNvSpPr/>
            <p:nvPr/>
          </p:nvSpPr>
          <p:spPr>
            <a:xfrm flipV="1">
              <a:off x="521414" y="2299604"/>
              <a:ext cx="1223826" cy="2249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77" name="Picture 7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6917" y="2823364"/>
            <a:ext cx="631458" cy="6314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78" name="Picture 77" descr="Cloud1-VMware-lg-300dpi.png"/>
          <p:cNvPicPr>
            <a:picLocks noChangeAspect="1"/>
          </p:cNvPicPr>
          <p:nvPr/>
        </p:nvPicPr>
        <p:blipFill>
          <a:blip r:embed="rId16" cstate="screen">
            <a:grayscl/>
            <a:alphaModFix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7370" y="3903446"/>
            <a:ext cx="1007533" cy="679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Picture 79" descr="Cloud1-VMware-lg-300dpi.png"/>
          <p:cNvPicPr>
            <a:picLocks noChangeAspect="1"/>
          </p:cNvPicPr>
          <p:nvPr/>
        </p:nvPicPr>
        <p:blipFill>
          <a:blip r:embed="rId16" cstate="screen">
            <a:grayscl/>
            <a:alphaModFix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4904" y="3903446"/>
            <a:ext cx="1007533" cy="679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Picture 80" descr="Cloud1-VMware-lg-300dpi.png"/>
          <p:cNvPicPr>
            <a:picLocks noChangeAspect="1"/>
          </p:cNvPicPr>
          <p:nvPr/>
        </p:nvPicPr>
        <p:blipFill>
          <a:blip r:embed="rId16" cstate="screen">
            <a:grayscl/>
            <a:alphaModFix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2987" y="3903446"/>
            <a:ext cx="1007533" cy="67905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TextBox 81"/>
          <p:cNvSpPr txBox="1"/>
          <p:nvPr/>
        </p:nvSpPr>
        <p:spPr>
          <a:xfrm>
            <a:off x="6141519" y="4116840"/>
            <a:ext cx="7958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cap="all" dirty="0" smtClean="0">
                <a:solidFill>
                  <a:srgbClr val="000000"/>
                </a:solidFill>
              </a:rPr>
              <a:t>...ETC</a:t>
            </a:r>
            <a:endParaRPr lang="en-US" sz="1300" dirty="0" smtClean="0">
              <a:solidFill>
                <a:schemeClr val="bg2"/>
              </a:solidFill>
            </a:endParaRPr>
          </a:p>
        </p:txBody>
      </p:sp>
      <p:pic>
        <p:nvPicPr>
          <p:cNvPr id="83" name="Picture 82" descr="Cloud1-VMware-lg-300dpi.png"/>
          <p:cNvPicPr>
            <a:picLocks noChangeAspect="1"/>
          </p:cNvPicPr>
          <p:nvPr/>
        </p:nvPicPr>
        <p:blipFill>
          <a:blip r:embed="rId16" cstate="screen">
            <a:grayscl/>
            <a:alphaModFix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3396" y="3903446"/>
            <a:ext cx="1007533" cy="679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8469" y="4187096"/>
            <a:ext cx="720130" cy="181833"/>
          </a:xfrm>
          <a:prstGeom prst="rect">
            <a:avLst/>
          </a:prstGeom>
        </p:spPr>
      </p:pic>
      <p:pic>
        <p:nvPicPr>
          <p:cNvPr id="85" name="Picture 2" descr="https://encrypted-tbn0.gstatic.com/images?q=tbn:ANd9GcRgWtweeNVNot_dJ1JZ4fATg5X0qxTniN17Zry9UylCHUwXFy8KJQ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871519" y="4143295"/>
            <a:ext cx="659876" cy="266700"/>
          </a:xfrm>
          <a:prstGeom prst="rect">
            <a:avLst/>
          </a:prstGeom>
          <a:noFill/>
        </p:spPr>
      </p:pic>
      <p:pic>
        <p:nvPicPr>
          <p:cNvPr id="86" name="Picture 2" descr="https://encrypted-tbn3.gstatic.com/images?q=tbn:ANd9GcS7UAlHPEO76CVj0-gTdi8XP-jxd5IK9dkq9VKiIwZRvMg51J9nNQ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748470" y="4105290"/>
            <a:ext cx="344432" cy="355342"/>
          </a:xfrm>
          <a:prstGeom prst="rect">
            <a:avLst/>
          </a:prstGeom>
          <a:noFill/>
        </p:spPr>
      </p:pic>
      <p:pic>
        <p:nvPicPr>
          <p:cNvPr id="87" name="Picture 86" descr="GoPivotal-73x73.pn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78094" y="953980"/>
            <a:ext cx="324485" cy="324485"/>
          </a:xfrm>
          <a:prstGeom prst="rect">
            <a:avLst/>
          </a:prstGeom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r="2700000">
              <a:srgbClr val="000000">
                <a:alpha val="54000"/>
              </a:srgbClr>
            </a:outerShdw>
          </a:effectLst>
        </p:spPr>
      </p:pic>
      <p:sp>
        <p:nvSpPr>
          <p:cNvPr id="88" name="TextBox 87"/>
          <p:cNvSpPr txBox="1"/>
          <p:nvPr/>
        </p:nvSpPr>
        <p:spPr>
          <a:xfrm>
            <a:off x="2901641" y="904529"/>
            <a:ext cx="1312334" cy="441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b="1" dirty="0" smtClean="0">
                <a:solidFill>
                  <a:srgbClr val="00685D"/>
                </a:solidFill>
              </a:rPr>
              <a:t>Pivotal Data Science Labs</a:t>
            </a:r>
          </a:p>
        </p:txBody>
      </p:sp>
    </p:spTree>
    <p:extLst>
      <p:ext uri="{BB962C8B-B14F-4D97-AF65-F5344CB8AC3E}">
        <p14:creationId xmlns:p14="http://schemas.microsoft.com/office/powerpoint/2010/main" val="3533853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What is Pivotal?</a:t>
            </a:r>
          </a:p>
          <a:p>
            <a:r>
              <a:rPr lang="en-US" b="1" dirty="0" smtClean="0"/>
              <a:t>Spring V4</a:t>
            </a:r>
          </a:p>
          <a:p>
            <a:r>
              <a:rPr lang="en-US" dirty="0" smtClean="0"/>
              <a:t>Spring IO</a:t>
            </a:r>
          </a:p>
          <a:p>
            <a:pPr lvl="1"/>
            <a:r>
              <a:rPr lang="en-US" dirty="0" smtClean="0"/>
              <a:t>Spring’s </a:t>
            </a:r>
            <a:r>
              <a:rPr lang="en-US" dirty="0"/>
              <a:t>sub-projects</a:t>
            </a:r>
          </a:p>
          <a:p>
            <a:pPr lvl="1"/>
            <a:r>
              <a:rPr lang="en-US" dirty="0"/>
              <a:t>Spring Data</a:t>
            </a:r>
          </a:p>
          <a:p>
            <a:pPr lvl="1"/>
            <a:r>
              <a:rPr lang="en-US" dirty="0"/>
              <a:t>Spring Boot</a:t>
            </a:r>
          </a:p>
          <a:p>
            <a:pPr lvl="1"/>
            <a:endParaRPr lang="en-US" dirty="0" smtClean="0"/>
          </a:p>
        </p:txBody>
      </p:sp>
      <p:pic>
        <p:nvPicPr>
          <p:cNvPr id="4" name="Picture 3" descr="spring-io-g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3" y="77700"/>
            <a:ext cx="1879600" cy="72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423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– V4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GA Dec 2013 – but depends on Java 8</a:t>
            </a:r>
          </a:p>
          <a:p>
            <a:pPr lvl="1"/>
            <a:r>
              <a:rPr lang="en-US" dirty="0" smtClean="0"/>
              <a:t>Java 8 delayed to H1 2014</a:t>
            </a:r>
          </a:p>
          <a:p>
            <a:pPr lvl="1"/>
            <a:r>
              <a:rPr lang="en-US" dirty="0" smtClean="0"/>
              <a:t>Byte-codes currently incompatible with ASM</a:t>
            </a:r>
          </a:p>
          <a:p>
            <a:r>
              <a:rPr lang="en-US" dirty="0" smtClean="0"/>
              <a:t>Highlights</a:t>
            </a:r>
          </a:p>
          <a:p>
            <a:pPr lvl="1"/>
            <a:r>
              <a:rPr lang="en-US" dirty="0" smtClean="0"/>
              <a:t>Support for Java 8 (Java 6 minimum)</a:t>
            </a:r>
          </a:p>
          <a:p>
            <a:pPr lvl="1"/>
            <a:r>
              <a:rPr lang="en-US" dirty="0" smtClean="0"/>
              <a:t>Core messaging package (from Spring Integration)</a:t>
            </a:r>
          </a:p>
          <a:p>
            <a:pPr lvl="1"/>
            <a:r>
              <a:rPr lang="en-US" dirty="0" smtClean="0"/>
              <a:t>@Conditional, @Lazy injection</a:t>
            </a:r>
          </a:p>
          <a:p>
            <a:pPr lvl="1"/>
            <a:r>
              <a:rPr lang="en-US" dirty="0" smtClean="0"/>
              <a:t>Web-sockets and </a:t>
            </a:r>
            <a:r>
              <a:rPr lang="en-US" sz="1800" dirty="0" err="1">
                <a:latin typeface="Courier New"/>
                <a:cs typeface="Courier New"/>
              </a:rPr>
              <a:t>AsyncRestTemplate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JMS 2.0, JTA 1.2, JPA 2.1, Servlet 3.0 (2.5 supported) …</a:t>
            </a:r>
            <a:endParaRPr lang="en-US" dirty="0"/>
          </a:p>
        </p:txBody>
      </p:sp>
      <p:pic>
        <p:nvPicPr>
          <p:cNvPr id="4" name="Picture 3" descr="spring-framewo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192" y="94667"/>
            <a:ext cx="2106930" cy="18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595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Shot 2013-09-29 at 7.12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5" y="1872238"/>
            <a:ext cx="7670800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8 – Closures (Lambdas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Can pass code around like data</a:t>
            </a:r>
          </a:p>
          <a:p>
            <a:pPr lvl="1"/>
            <a:r>
              <a:rPr lang="en-US" dirty="0" smtClean="0"/>
              <a:t>Ideal for Spring template callbacks</a:t>
            </a:r>
            <a:endParaRPr lang="en-US" dirty="0"/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588194" y="2817234"/>
            <a:ext cx="668337" cy="291703"/>
          </a:xfrm>
          <a:prstGeom prst="roundRect">
            <a:avLst>
              <a:gd name="adj" fmla="val 407"/>
            </a:avLst>
          </a:prstGeom>
          <a:solidFill>
            <a:srgbClr val="FFFFFF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dirty="0" smtClean="0">
                <a:solidFill>
                  <a:srgbClr val="800000"/>
                </a:solidFill>
              </a:rPr>
              <a:t>Old</a:t>
            </a:r>
            <a:endParaRPr lang="en-AU" dirty="0">
              <a:solidFill>
                <a:srgbClr val="800000"/>
              </a:solidFill>
            </a:endParaRP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6602139" y="2976778"/>
            <a:ext cx="973355" cy="131413"/>
          </a:xfrm>
          <a:prstGeom prst="line">
            <a:avLst/>
          </a:prstGeom>
          <a:noFill/>
          <a:ln w="9360" cap="flat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7559174" y="3711181"/>
            <a:ext cx="668337" cy="291703"/>
          </a:xfrm>
          <a:prstGeom prst="roundRect">
            <a:avLst>
              <a:gd name="adj" fmla="val 407"/>
            </a:avLst>
          </a:prstGeom>
          <a:solidFill>
            <a:srgbClr val="FFFFFF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dirty="0" smtClean="0">
                <a:solidFill>
                  <a:srgbClr val="800000"/>
                </a:solidFill>
              </a:rPr>
              <a:t>New</a:t>
            </a:r>
            <a:endParaRPr lang="en-AU" dirty="0">
              <a:solidFill>
                <a:srgbClr val="800000"/>
              </a:solidFill>
            </a:endParaRPr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6573118" y="3870725"/>
            <a:ext cx="973355" cy="131413"/>
          </a:xfrm>
          <a:prstGeom prst="line">
            <a:avLst/>
          </a:prstGeom>
          <a:noFill/>
          <a:ln w="9360" cap="flat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07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_interim_040113_template_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93C5FF"/>
      </a:accent3>
      <a:accent4>
        <a:srgbClr val="FFC425"/>
      </a:accent4>
      <a:accent5>
        <a:srgbClr val="E36F1E"/>
      </a:accent5>
      <a:accent6>
        <a:srgbClr val="B5121B"/>
      </a:accent6>
      <a:hlink>
        <a:srgbClr val="3892D0"/>
      </a:hlink>
      <a:folHlink>
        <a:srgbClr val="4D4D4D"/>
      </a:folHlink>
    </a:clrScheme>
    <a:fontScheme name="Verdana-EMC New PPTX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93C5FF"/>
      </a:accent3>
      <a:accent4>
        <a:srgbClr val="FFC425"/>
      </a:accent4>
      <a:accent5>
        <a:srgbClr val="E36F1E"/>
      </a:accent5>
      <a:accent6>
        <a:srgbClr val="B5121B"/>
      </a:accent6>
      <a:hlink>
        <a:srgbClr val="3892D0"/>
      </a:hlink>
      <a:folHlink>
        <a:srgbClr val="4D4D4D"/>
      </a:folHlink>
    </a:clrScheme>
    <a:fontScheme name="Verdana-EMC New PPTX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Pivotal_interim_040113_template_.potx</Template>
  <TotalTime>22408</TotalTime>
  <Words>2913</Words>
  <Application>Microsoft Macintosh PowerPoint</Application>
  <PresentationFormat>On-screen Show (16:9)</PresentationFormat>
  <Paragraphs>543</Paragraphs>
  <Slides>51</Slides>
  <Notes>16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Pivotal_interim_040113_template_</vt:lpstr>
      <vt:lpstr>PowerPoint Presentation</vt:lpstr>
      <vt:lpstr>Part 1: Spring Update</vt:lpstr>
      <vt:lpstr>Spring Update</vt:lpstr>
      <vt:lpstr>Spring Update</vt:lpstr>
      <vt:lpstr>Pivotal – a Company and a Platform</vt:lpstr>
      <vt:lpstr>Pivotal – The Platform</vt:lpstr>
      <vt:lpstr>Spring Update</vt:lpstr>
      <vt:lpstr>Spring – V4</vt:lpstr>
      <vt:lpstr>Java 8 – Closures (Lambdas)</vt:lpstr>
      <vt:lpstr>Spring Update</vt:lpstr>
      <vt:lpstr>Spring IO</vt:lpstr>
      <vt:lpstr>Spring IO Foundation – 1</vt:lpstr>
      <vt:lpstr>Spring IO Foundation – 2</vt:lpstr>
      <vt:lpstr>Spring Batch</vt:lpstr>
      <vt:lpstr>Spring AMQP</vt:lpstr>
      <vt:lpstr>Spring LDAP</vt:lpstr>
      <vt:lpstr>Spring Mobile and Social</vt:lpstr>
      <vt:lpstr>Spring Android</vt:lpstr>
      <vt:lpstr>Spring Data</vt:lpstr>
      <vt:lpstr>Spring Data – Instant Repositories</vt:lpstr>
      <vt:lpstr>Spring Data – Mark-up Classes</vt:lpstr>
      <vt:lpstr>Spring Data – Extend Predefined Interfaces</vt:lpstr>
      <vt:lpstr>Spring Data – Add Finders</vt:lpstr>
      <vt:lpstr>Spring Data – Instant Repositories – 1</vt:lpstr>
      <vt:lpstr>Spring Hateoas</vt:lpstr>
      <vt:lpstr>Spring Hateoas – XML Example</vt:lpstr>
      <vt:lpstr>Spring IO Execution</vt:lpstr>
      <vt:lpstr>Spring Boot</vt:lpstr>
      <vt:lpstr>PowerPoint Presentation</vt:lpstr>
      <vt:lpstr>Extend: Run as a WAR, Pull-in extra code</vt:lpstr>
      <vt:lpstr>Spring IO Platform</vt:lpstr>
      <vt:lpstr>Part 2: Spring XD / GemFire</vt:lpstr>
      <vt:lpstr>Let’s Get Pivotal </vt:lpstr>
      <vt:lpstr>Pivotal Stack</vt:lpstr>
      <vt:lpstr>What Do We Want From the Next Gen OLTP?</vt:lpstr>
      <vt:lpstr>Enterprise Real-Time Data Service – Pivotal HD</vt:lpstr>
      <vt:lpstr>Let’s Get Pivotal </vt:lpstr>
      <vt:lpstr>Spring XD - Tackling Big Data Complexity</vt:lpstr>
      <vt:lpstr>Spring XD – Features</vt:lpstr>
      <vt:lpstr>Spring XD</vt:lpstr>
      <vt:lpstr>Stream Processing Model</vt:lpstr>
      <vt:lpstr>PowerPoint Presentation</vt:lpstr>
      <vt:lpstr>Let’s Get Pivotal </vt:lpstr>
      <vt:lpstr>Pivotal GemFire</vt:lpstr>
      <vt:lpstr>Gemfire Basic Concepts</vt:lpstr>
      <vt:lpstr>Spring Data Gemfire Entity Mapping</vt:lpstr>
      <vt:lpstr>Spring Data Gemfire Repositories</vt:lpstr>
      <vt:lpstr>Use GemFire’s OQL to Query</vt:lpstr>
      <vt:lpstr>Gemfire Template class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Lynn Nelson</dc:creator>
  <cp:lastModifiedBy>Paul Chapman</cp:lastModifiedBy>
  <cp:revision>240</cp:revision>
  <dcterms:created xsi:type="dcterms:W3CDTF">2013-04-24T06:23:52Z</dcterms:created>
  <dcterms:modified xsi:type="dcterms:W3CDTF">2014-01-28T22:03:54Z</dcterms:modified>
</cp:coreProperties>
</file>